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13" r:id="rId4"/>
    <p:sldMasterId id="2147484205" r:id="rId5"/>
    <p:sldMasterId id="2147484285" r:id="rId6"/>
    <p:sldMasterId id="2147484241" r:id="rId7"/>
    <p:sldMasterId id="2147484089" r:id="rId8"/>
    <p:sldMasterId id="2147484230" r:id="rId9"/>
    <p:sldMasterId id="2147484131" r:id="rId10"/>
    <p:sldMasterId id="2147484200" r:id="rId11"/>
  </p:sldMasterIdLst>
  <p:notesMasterIdLst>
    <p:notesMasterId r:id="rId16"/>
  </p:notesMasterIdLst>
  <p:handoutMasterIdLst>
    <p:handoutMasterId r:id="rId17"/>
  </p:handoutMasterIdLst>
  <p:sldIdLst>
    <p:sldId id="2145705890" r:id="rId12"/>
    <p:sldId id="13555" r:id="rId13"/>
    <p:sldId id="2145705891" r:id="rId14"/>
    <p:sldId id="2145705889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32" userDrawn="1">
          <p15:clr>
            <a:srgbClr val="A4A3A4"/>
          </p15:clr>
        </p15:guide>
        <p15:guide id="3" orient="horz" pos="1476" userDrawn="1">
          <p15:clr>
            <a:srgbClr val="A4A3A4"/>
          </p15:clr>
        </p15:guide>
        <p15:guide id="4" orient="horz" pos="2196" userDrawn="1">
          <p15:clr>
            <a:srgbClr val="A4A3A4"/>
          </p15:clr>
        </p15:guide>
        <p15:guide id="5" pos="1680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1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O'Donnell" initials="JO" lastIdx="6" clrIdx="0">
    <p:extLst>
      <p:ext uri="{19B8F6BF-5375-455C-9EA6-DF929625EA0E}">
        <p15:presenceInfo xmlns:p15="http://schemas.microsoft.com/office/powerpoint/2012/main" userId="S-1-5-21-91579028-871178891-190466349-176929" providerId="AD"/>
      </p:ext>
    </p:extLst>
  </p:cmAuthor>
  <p:cmAuthor id="2" name="Adam Bero" initials="AB" lastIdx="4" clrIdx="1">
    <p:extLst>
      <p:ext uri="{19B8F6BF-5375-455C-9EA6-DF929625EA0E}">
        <p15:presenceInfo xmlns:p15="http://schemas.microsoft.com/office/powerpoint/2012/main" userId="S::adam.bero@biogen.com::c7b64f26-b4f9-4446-8bae-716c43ffe18b" providerId="AD"/>
      </p:ext>
    </p:extLst>
  </p:cmAuthor>
  <p:cmAuthor id="3" name="Matt Calistri" initials="MC" lastIdx="9" clrIdx="2">
    <p:extLst>
      <p:ext uri="{19B8F6BF-5375-455C-9EA6-DF929625EA0E}">
        <p15:presenceInfo xmlns:p15="http://schemas.microsoft.com/office/powerpoint/2012/main" userId="S::matt.calistri@biogen.com::3f83d00b-db34-4339-9600-5520028f8e90" providerId="AD"/>
      </p:ext>
    </p:extLst>
  </p:cmAuthor>
  <p:cmAuthor id="4" name="Suzanne Murray" initials="SM" lastIdx="2" clrIdx="3">
    <p:extLst>
      <p:ext uri="{19B8F6BF-5375-455C-9EA6-DF929625EA0E}">
        <p15:presenceInfo xmlns:p15="http://schemas.microsoft.com/office/powerpoint/2012/main" userId="S-1-5-21-91579028-871178891-190466349-251607" providerId="AD"/>
      </p:ext>
    </p:extLst>
  </p:cmAuthor>
  <p:cmAuthor id="5" name="Suzanne Murray" initials="SM [2]" lastIdx="64" clrIdx="4">
    <p:extLst>
      <p:ext uri="{19B8F6BF-5375-455C-9EA6-DF929625EA0E}">
        <p15:presenceInfo xmlns:p15="http://schemas.microsoft.com/office/powerpoint/2012/main" userId="S::suzanne.murray1@biogen.com::767fa593-92fa-4647-8404-bafb98908f26" providerId="AD"/>
      </p:ext>
    </p:extLst>
  </p:cmAuthor>
  <p:cmAuthor id="6" name="Pete Paras" initials="PP" lastIdx="21" clrIdx="5">
    <p:extLst>
      <p:ext uri="{19B8F6BF-5375-455C-9EA6-DF929625EA0E}">
        <p15:presenceInfo xmlns:p15="http://schemas.microsoft.com/office/powerpoint/2012/main" userId="S::pete.paras@biogen.com::4880e834-bb3d-40b4-ab20-469d493efa55" providerId="AD"/>
      </p:ext>
    </p:extLst>
  </p:cmAuthor>
  <p:cmAuthor id="7" name="Emily Paccione" initials="EP" lastIdx="200" clrIdx="6">
    <p:extLst>
      <p:ext uri="{19B8F6BF-5375-455C-9EA6-DF929625EA0E}">
        <p15:presenceInfo xmlns:p15="http://schemas.microsoft.com/office/powerpoint/2012/main" userId="S::emily.paccione@biogen.com::edbb06ed-abf4-44a7-a8fb-ab6138f55181" providerId="AD"/>
      </p:ext>
    </p:extLst>
  </p:cmAuthor>
  <p:cmAuthor id="8" name="Tracy Ahrens" initials="TA" lastIdx="2" clrIdx="7">
    <p:extLst>
      <p:ext uri="{19B8F6BF-5375-455C-9EA6-DF929625EA0E}">
        <p15:presenceInfo xmlns:p15="http://schemas.microsoft.com/office/powerpoint/2012/main" userId="S::tracy.ahrens@biogen.com::bc4ec29e-c55f-4212-9266-ce3a2c074c8e" providerId="AD"/>
      </p:ext>
    </p:extLst>
  </p:cmAuthor>
  <p:cmAuthor id="9" name="Tom Comery" initials="TC" lastIdx="13" clrIdx="8">
    <p:extLst>
      <p:ext uri="{19B8F6BF-5375-455C-9EA6-DF929625EA0E}">
        <p15:presenceInfo xmlns:p15="http://schemas.microsoft.com/office/powerpoint/2012/main" userId="S::tom.comery@biogen.com::c526e25d-52b4-48c9-92aa-c81309a7b9dc" providerId="AD"/>
      </p:ext>
    </p:extLst>
  </p:cmAuthor>
  <p:cmAuthor id="10" name="Adriana Solimine" initials="AS" lastIdx="8" clrIdx="9">
    <p:extLst>
      <p:ext uri="{19B8F6BF-5375-455C-9EA6-DF929625EA0E}">
        <p15:presenceInfo xmlns:p15="http://schemas.microsoft.com/office/powerpoint/2012/main" userId="S::adriana.solimine@biogen.com::a297c32c-e4a4-42a7-86db-6c2d06cdb6e0" providerId="AD"/>
      </p:ext>
    </p:extLst>
  </p:cmAuthor>
  <p:cmAuthor id="11" name="Mike Hencke" initials="MH" lastIdx="1" clrIdx="10">
    <p:extLst>
      <p:ext uri="{19B8F6BF-5375-455C-9EA6-DF929625EA0E}">
        <p15:presenceInfo xmlns:p15="http://schemas.microsoft.com/office/powerpoint/2012/main" userId="S::michael.hencke@biogen.com::373017e1-8dd0-4c79-92f0-b91c26f47a7d" providerId="AD"/>
      </p:ext>
    </p:extLst>
  </p:cmAuthor>
  <p:cmAuthor id="12" name="Dan Krocker" initials="DK" lastIdx="11" clrIdx="11">
    <p:extLst>
      <p:ext uri="{19B8F6BF-5375-455C-9EA6-DF929625EA0E}">
        <p15:presenceInfo xmlns:p15="http://schemas.microsoft.com/office/powerpoint/2012/main" userId="S::dan.krocker@biogen.com::f8acfd9c-97d4-4265-9a73-d162d82a13d4" providerId="AD"/>
      </p:ext>
    </p:extLst>
  </p:cmAuthor>
  <p:cmAuthor id="13" name="Sam Burns" initials="SB" lastIdx="18" clrIdx="12">
    <p:extLst>
      <p:ext uri="{19B8F6BF-5375-455C-9EA6-DF929625EA0E}">
        <p15:presenceInfo xmlns:p15="http://schemas.microsoft.com/office/powerpoint/2012/main" userId="S::sam.burns@biogen.com::253f77a5-e6d3-4e2c-aa3e-4333ab27044a" providerId="AD"/>
      </p:ext>
    </p:extLst>
  </p:cmAuthor>
  <p:cmAuthor id="14" name="Kedhar Thiruvalam" initials="KT" lastIdx="5" clrIdx="13">
    <p:extLst>
      <p:ext uri="{19B8F6BF-5375-455C-9EA6-DF929625EA0E}">
        <p15:presenceInfo xmlns:p15="http://schemas.microsoft.com/office/powerpoint/2012/main" userId="S::kedhar.thiruvalam@biogen.com::1d08874d-e913-47c4-a2dd-1c4719b4c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82"/>
    <a:srgbClr val="FFFFFF"/>
    <a:srgbClr val="80B9F9"/>
    <a:srgbClr val="363838"/>
    <a:srgbClr val="000029"/>
    <a:srgbClr val="000021"/>
    <a:srgbClr val="00000B"/>
    <a:srgbClr val="000014"/>
    <a:srgbClr val="000040"/>
    <a:srgbClr val="7BC3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49" autoAdjust="0"/>
    <p:restoredTop sz="89918"/>
  </p:normalViewPr>
  <p:slideViewPr>
    <p:cSldViewPr snapToGrid="0">
      <p:cViewPr varScale="1">
        <p:scale>
          <a:sx n="104" d="100"/>
          <a:sy n="104" d="100"/>
        </p:scale>
        <p:origin x="532" y="72"/>
      </p:cViewPr>
      <p:guideLst>
        <p:guide orient="horz" pos="2532"/>
        <p:guide orient="horz" pos="1476"/>
        <p:guide orient="horz" pos="2196"/>
        <p:guide pos="1680"/>
        <p:guide pos="3840"/>
        <p:guide pos="1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>
        <p:scale>
          <a:sx n="93" d="100"/>
          <a:sy n="93" d="100"/>
        </p:scale>
        <p:origin x="4424" y="3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10" Type="http://schemas.openxmlformats.org/officeDocument/2006/relationships/slideMaster" Target="slideMasters/slideMaster7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200"/>
            </a:lvl1pPr>
          </a:lstStyle>
          <a:p>
            <a:fld id="{2845C329-1403-9A4C-8E8E-D2FEAA565D34}" type="datetimeFigureOut">
              <a:rPr lang="en-US" smtClean="0"/>
              <a:t>04/29/2022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200"/>
            </a:lvl1pPr>
          </a:lstStyle>
          <a:p>
            <a:fld id="{ACECB29D-7600-CA4F-8E02-6C8F05431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840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28600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20433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96C832D-0B2A-7C42-9AE1-652F463CF707}" type="datetimeFigureOut">
              <a:rPr lang="en-US" smtClean="0"/>
              <a:pPr/>
              <a:t>04/29/2022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0" tIns="48306" rIns="96610" bIns="483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4560570"/>
            <a:ext cx="6400799" cy="3766012"/>
          </a:xfrm>
          <a:prstGeom prst="rect">
            <a:avLst/>
          </a:prstGeom>
        </p:spPr>
        <p:txBody>
          <a:bodyPr vert="horz" lIns="96610" tIns="48306" rIns="96610" bIns="48306" rtlCol="0"/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28599" y="8567564"/>
            <a:ext cx="3108965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43744" y="8567564"/>
            <a:ext cx="2985653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A920DB-DA39-B948-8A10-FF782037E6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199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36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0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3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6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Relationship Id="rId6" Type="http://schemas.microsoft.com/office/2007/relationships/hdphoto" Target="../media/hdphoto1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40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7.xml"/><Relationship Id="rId6" Type="http://schemas.microsoft.com/office/2007/relationships/hdphoto" Target="../media/hdphoto12.wdp"/><Relationship Id="rId5" Type="http://schemas.openxmlformats.org/officeDocument/2006/relationships/image" Target="../media/image2.png"/><Relationship Id="rId4" Type="http://schemas.openxmlformats.org/officeDocument/2006/relationships/image" Target="../media/image54.jp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3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7.png"/><Relationship Id="rId7" Type="http://schemas.microsoft.com/office/2007/relationships/hdphoto" Target="../media/hdphoto1.wdp"/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4.wdp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40.png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3.png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7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8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3.png"/><Relationship Id="rId2" Type="http://schemas.openxmlformats.org/officeDocument/2006/relationships/image" Target="../media/image64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9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95458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4275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0300884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 userDrawn="1">
            <p:ph type="pic" sz="quarter" idx="10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 userDrawn="1">
            <p:ph type="pic" sz="quarter" idx="12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 userDrawn="1">
            <p:ph type="pic" sz="quarter" idx="13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 userDrawn="1">
            <p:ph type="pic" sz="quarter" idx="15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 userDrawn="1">
            <p:ph type="pic" sz="quarter" idx="17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 userDrawn="1">
            <p:ph type="pic" sz="quarter" idx="18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 userDrawn="1">
            <p:ph type="pic" sz="quarter" idx="19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 userDrawn="1">
            <p:ph type="pic" sz="quarter" idx="20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 userDrawn="1">
            <p:ph type="pic" sz="quarter" idx="21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 userDrawn="1">
            <p:ph type="pic" sz="quarter" idx="22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76674" y="1430609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7360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12117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907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8427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4123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98193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7360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12117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907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427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4123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98193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0209035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73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4pPr>
            <a:lvl5pPr marL="688975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  <a:prstGeom prst="rect">
            <a:avLst/>
          </a:prstGeom>
        </p:spPr>
        <p:txBody>
          <a:bodyPr/>
          <a:lstStyle>
            <a:lvl1pPr algn="ctr">
              <a:defRPr sz="18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9978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5331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27205"/>
            <a:ext cx="4166448" cy="295322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00050" indent="-17145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0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28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082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547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1800" dirty="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0518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1499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US" sz="1600" dirty="0"/>
            </a:lvl5pPr>
          </a:lstStyle>
          <a:p>
            <a:pPr marL="0" lvl="0" indent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064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subtitle &amp; content - Internal">
  <p:cSld name="1_Title, subtitle &amp; content - Internal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963527" y="162912"/>
            <a:ext cx="95251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900" baseline="30000">
                <a:solidFill>
                  <a:srgbClr val="7F7F7F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900" baseline="30000">
                <a:solidFill>
                  <a:srgbClr val="7F7F7F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900" baseline="30000">
                <a:solidFill>
                  <a:srgbClr val="7F7F7F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900" baseline="30000">
                <a:solidFill>
                  <a:srgbClr val="7F7F7F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900" baseline="30000">
                <a:solidFill>
                  <a:srgbClr val="7F7F7F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900" baseline="30000">
                <a:solidFill>
                  <a:srgbClr val="7F7F7F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900" baseline="30000">
                <a:solidFill>
                  <a:srgbClr val="7F7F7F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900" baseline="30000">
                <a:solidFill>
                  <a:srgbClr val="7F7F7F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900" baseline="30000">
                <a:solidFill>
                  <a:srgbClr val="7F7F7F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287547" y="153483"/>
            <a:ext cx="8561179" cy="51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Arial"/>
              <a:buNone/>
              <a:defRPr sz="2775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287546" y="666750"/>
            <a:ext cx="8568909" cy="34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342900" lvl="0" indent="-171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1575">
                <a:solidFill>
                  <a:schemeClr val="accent2"/>
                </a:solidFill>
              </a:defRPr>
            </a:lvl1pPr>
            <a:lvl2pPr marL="685800" lvl="1" indent="-27146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•"/>
              <a:defRPr sz="1575">
                <a:solidFill>
                  <a:schemeClr val="accent2"/>
                </a:solidFill>
              </a:defRPr>
            </a:lvl2pPr>
            <a:lvl3pPr marL="1028700" lvl="2" indent="-27146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•"/>
              <a:defRPr sz="1575">
                <a:solidFill>
                  <a:schemeClr val="accent2"/>
                </a:solidFill>
              </a:defRPr>
            </a:lvl3pPr>
            <a:lvl4pPr marL="1371600" lvl="3" indent="-27146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•"/>
              <a:defRPr sz="1575">
                <a:solidFill>
                  <a:schemeClr val="accent2"/>
                </a:solidFill>
              </a:defRPr>
            </a:lvl4pPr>
            <a:lvl5pPr marL="1714500" lvl="4" indent="-27146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•"/>
              <a:defRPr sz="1575">
                <a:solidFill>
                  <a:schemeClr val="accent2"/>
                </a:solidFill>
              </a:defRPr>
            </a:lvl5pPr>
            <a:lvl6pPr marL="2057400" lvl="5" indent="-171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marL="2400300" lvl="6" indent="-171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marL="2743200" lvl="7" indent="-171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marL="3086100" lvl="8" indent="-171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287339" y="1007076"/>
            <a:ext cx="8569325" cy="33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rmAutofit/>
          </a:bodyPr>
          <a:lstStyle>
            <a:lvl1pPr marL="342900" lvl="0" indent="-171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marL="685800" lvl="1" indent="-29527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600"/>
              <a:buChar char="•"/>
              <a:defRPr/>
            </a:lvl2pPr>
            <a:lvl3pPr marL="1028700" lvl="2" indent="-29527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600"/>
              <a:buChar char="⁃"/>
              <a:defRPr/>
            </a:lvl3pPr>
            <a:lvl4pPr marL="1371600" lvl="3" indent="-29527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600"/>
              <a:buChar char="◦"/>
              <a:defRPr/>
            </a:lvl4pPr>
            <a:lvl5pPr marL="1714500" lvl="4" indent="-29527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600"/>
              <a:buChar char="‣"/>
              <a:defRPr/>
            </a:lvl5pPr>
            <a:lvl6pPr marL="2057400" lvl="5" indent="-171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marL="2400300" lvl="6" indent="-171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marL="2743200" lvl="7" indent="-171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marL="3086100" lvl="8" indent="-171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5003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8414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448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5146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615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923020"/>
            <a:ext cx="8569325" cy="3483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80538892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4"/>
            <a:ext cx="8568907" cy="3395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14092986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641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4662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3732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06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3919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13973274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76674" y="1430609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7360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2117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907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8427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4123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98193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7360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12117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907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8427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4123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98193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0360179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88044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30037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888176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8978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49738"/>
            <a:ext cx="4166448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8562988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4873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383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14928577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50096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lang="en-US" sz="1800" dirty="0">
                <a:solidFill>
                  <a:schemeClr val="tx1"/>
                </a:solidFill>
              </a:defRPr>
            </a:lvl1pPr>
            <a:lvl2pPr>
              <a:defRPr lang="en-US" sz="1600" dirty="0" smtClean="0">
                <a:solidFill>
                  <a:schemeClr val="tx1"/>
                </a:solidFill>
              </a:defRPr>
            </a:lvl2pPr>
            <a:lvl3pPr>
              <a:defRPr lang="en-US" sz="1600" dirty="0" smtClean="0">
                <a:solidFill>
                  <a:schemeClr val="tx1"/>
                </a:solidFill>
              </a:defRPr>
            </a:lvl3pPr>
            <a:lvl4pPr>
              <a:defRPr lang="en-US" sz="1600" dirty="0" smtClean="0">
                <a:solidFill>
                  <a:schemeClr val="tx1"/>
                </a:solidFill>
              </a:defRPr>
            </a:lvl4pPr>
            <a:lvl5pPr>
              <a:defRPr lang="en-US" sz="1600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6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90" r="3076" b="1105"/>
          <a:stretch/>
        </p:blipFill>
        <p:spPr>
          <a:xfrm>
            <a:off x="1807787" y="2741627"/>
            <a:ext cx="3455793" cy="2406401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50" b="-1"/>
          <a:stretch/>
        </p:blipFill>
        <p:spPr>
          <a:xfrm>
            <a:off x="0" y="0"/>
            <a:ext cx="2799574" cy="1881200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950" b="-1"/>
          <a:stretch/>
        </p:blipFill>
        <p:spPr>
          <a:xfrm>
            <a:off x="2861317" y="0"/>
            <a:ext cx="2231735" cy="1881200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364" y="2904"/>
            <a:ext cx="2801938" cy="1881200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60618" y="0"/>
            <a:ext cx="2232434" cy="1881200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07787" y="2741627"/>
            <a:ext cx="3460169" cy="2406401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793"/>
          <a:stretch/>
        </p:blipFill>
        <p:spPr>
          <a:xfrm>
            <a:off x="5152433" y="-2436"/>
            <a:ext cx="3991567" cy="1883080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333688" y="2737099"/>
            <a:ext cx="3810134" cy="2406401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797" y="2737099"/>
            <a:ext cx="1736264" cy="2406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 userDrawn="1"/>
        </p:nvSpPr>
        <p:spPr>
          <a:xfrm>
            <a:off x="0" y="1940893"/>
            <a:ext cx="9144000" cy="73713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798" y="2737099"/>
            <a:ext cx="1737859" cy="2406401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33688" y="2737099"/>
            <a:ext cx="3810489" cy="2406401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23" y="2052828"/>
            <a:ext cx="8640554" cy="51326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52433" y="2904"/>
            <a:ext cx="3991567" cy="1881200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04977" y="3420255"/>
            <a:ext cx="2226869" cy="1723245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103642" y="3420255"/>
            <a:ext cx="2228204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503553" y="196"/>
            <a:ext cx="2640447" cy="1489482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104977" y="1561380"/>
            <a:ext cx="2611235" cy="1785669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800808" y="1561380"/>
            <a:ext cx="2341304" cy="1785669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4104310" y="876"/>
            <a:ext cx="2317300" cy="1488123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6421833" y="3420255"/>
            <a:ext cx="2721943" cy="17232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 userDrawn="1"/>
        </p:nvSpPr>
        <p:spPr>
          <a:xfrm>
            <a:off x="0" y="0"/>
            <a:ext cx="402227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03553" y="-1"/>
            <a:ext cx="2640447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103642" y="1561380"/>
            <a:ext cx="2612570" cy="1785561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798920" y="1561380"/>
            <a:ext cx="2345080" cy="1785669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104310" y="-1"/>
            <a:ext cx="2317300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421833" y="3420255"/>
            <a:ext cx="2722389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6" y="1614494"/>
            <a:ext cx="3578399" cy="95725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87546" y="2571750"/>
            <a:ext cx="3578776" cy="9826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 userDrawn="1"/>
        </p:nvSpPr>
        <p:spPr>
          <a:xfrm>
            <a:off x="4018297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51" y="0"/>
            <a:ext cx="9140898" cy="5161391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9144001" cy="516139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-1" y="0"/>
            <a:ext cx="6685613" cy="5161390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768153"/>
            <a:ext cx="3438419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7" y="3182305"/>
            <a:ext cx="3448819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09"/>
            <a:ext cx="3502699" cy="729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167249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654" r="599"/>
          <a:stretch/>
        </p:blipFill>
        <p:spPr>
          <a:xfrm>
            <a:off x="4997" y="0"/>
            <a:ext cx="9139003" cy="51435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0" y="0"/>
            <a:ext cx="3167743" cy="51435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484825"/>
            <a:ext cx="4166448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8" y="2898977"/>
            <a:ext cx="4166448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6766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9144000" cy="51435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072438" cy="51435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72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6097872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 userDrawn="1"/>
        </p:nvSpPr>
        <p:spPr>
          <a:xfrm rot="16200000">
            <a:off x="2087429" y="-486800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605718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605932" cy="37623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987070" y="-1"/>
            <a:ext cx="3156793" cy="51435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349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088" y="0"/>
            <a:ext cx="913982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87129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484917" y="-484916"/>
            <a:ext cx="5143499" cy="6113332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51" t="-1" r="1175" b="3269"/>
          <a:stretch/>
        </p:blipFill>
        <p:spPr>
          <a:xfrm>
            <a:off x="0" y="2893718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920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1731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736" t="369"/>
          <a:stretch/>
        </p:blipFill>
        <p:spPr>
          <a:xfrm>
            <a:off x="2060575" y="0"/>
            <a:ext cx="7080250" cy="51435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195426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1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35" r="1135"/>
          <a:stretch/>
        </p:blipFill>
        <p:spPr>
          <a:xfrm>
            <a:off x="5893278" y="379"/>
            <a:ext cx="3250721" cy="5142742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" y="520"/>
            <a:ext cx="5978185" cy="51424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 userDrawn="1"/>
        </p:nvSpPr>
        <p:spPr>
          <a:xfrm>
            <a:off x="0" y="1631557"/>
            <a:ext cx="5978184" cy="1877856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8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80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9" t="1127" r="740"/>
          <a:stretch/>
        </p:blipFill>
        <p:spPr>
          <a:xfrm>
            <a:off x="0" y="-4572"/>
            <a:ext cx="9144000" cy="51480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90649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887936"/>
            <a:ext cx="5303933" cy="126154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 userDrawn="1"/>
        </p:nvSpPr>
        <p:spPr>
          <a:xfrm rot="16200000">
            <a:off x="2024084" y="869637"/>
            <a:ext cx="1255765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308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" t="632" r="943" b="1456"/>
          <a:stretch/>
        </p:blipFill>
        <p:spPr>
          <a:xfrm>
            <a:off x="2025570" y="-11703"/>
            <a:ext cx="7118429" cy="51552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 userDrawn="1"/>
        </p:nvSpPr>
        <p:spPr>
          <a:xfrm>
            <a:off x="2072438" y="0"/>
            <a:ext cx="6907003" cy="51435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72438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072438" cy="51435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61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95" y="0"/>
            <a:ext cx="6228266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679" t="-1" b="378"/>
          <a:stretch/>
        </p:blipFill>
        <p:spPr>
          <a:xfrm>
            <a:off x="5986937" y="0"/>
            <a:ext cx="3157063" cy="51435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088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007272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003"/>
            <a:ext cx="9144000" cy="51414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 userDrawn="1"/>
        </p:nvSpPr>
        <p:spPr>
          <a:xfrm>
            <a:off x="-3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48" y="-2000246"/>
            <a:ext cx="5143502" cy="9143995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3719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565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3" t="393" b="1245"/>
          <a:stretch/>
        </p:blipFill>
        <p:spPr>
          <a:xfrm>
            <a:off x="2013995" y="0"/>
            <a:ext cx="7130005" cy="51435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068245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68244" y="0"/>
            <a:ext cx="7073460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11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85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68" t="14221" r="15976" b="714"/>
          <a:stretch/>
        </p:blipFill>
        <p:spPr>
          <a:xfrm>
            <a:off x="0" y="0"/>
            <a:ext cx="5986937" cy="5156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6937" y="0"/>
            <a:ext cx="3157061" cy="515696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788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5"/>
            <a:ext cx="8568907" cy="33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39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489"/>
            <a:ext cx="9143999" cy="51425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389443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3" y="0"/>
            <a:ext cx="914241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52" y="-2000249"/>
            <a:ext cx="5143498" cy="9143997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2906097"/>
            <a:ext cx="5303932" cy="126646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 userDrawn="1"/>
        </p:nvSpPr>
        <p:spPr>
          <a:xfrm rot="16200000">
            <a:off x="2014751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127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20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4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 userDrawn="1">
          <p15:clr>
            <a:srgbClr val="FBAE40"/>
          </p15:clr>
        </p15:guide>
        <p15:guide id="2" pos="2754" userDrawn="1">
          <p15:clr>
            <a:srgbClr val="FBAE40"/>
          </p15:clr>
        </p15:guide>
        <p15:guide id="3" orient="horz" pos="2156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  <p15:guide id="5" orient="horz" pos="2711" userDrawn="1">
          <p15:clr>
            <a:srgbClr val="FBAE40"/>
          </p15:clr>
        </p15:guide>
        <p15:guide id="6" orient="horz" pos="1601" userDrawn="1">
          <p15:clr>
            <a:srgbClr val="FBAE40"/>
          </p15:clr>
        </p15:guide>
        <p15:guide id="7" orient="horz" pos="1390" userDrawn="1">
          <p15:clr>
            <a:srgbClr val="FBAE40"/>
          </p15:clr>
        </p15:guide>
        <p15:guide id="8" orient="horz" pos="1046" userDrawn="1">
          <p15:clr>
            <a:srgbClr val="FBAE40"/>
          </p15:clr>
        </p15:guide>
        <p15:guide id="9" orient="horz" pos="832" userDrawn="1">
          <p15:clr>
            <a:srgbClr val="FBAE40"/>
          </p15:clr>
        </p15:guide>
        <p15:guide id="10" orient="horz" pos="489" userDrawn="1">
          <p15:clr>
            <a:srgbClr val="FBAE40"/>
          </p15:clr>
        </p15:guide>
        <p15:guide id="11" orient="horz" pos="27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5355967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8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910076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theme" Target="../theme/theme5.xml"/><Relationship Id="rId6" Type="http://schemas.openxmlformats.org/officeDocument/2006/relationships/image" Target="../media/image3.png"/><Relationship Id="rId5" Type="http://schemas.microsoft.com/office/2007/relationships/hdphoto" Target="../media/hdphoto6.wdp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4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7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0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1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8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5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 userDrawn="1"/>
        </p:nvSpPr>
        <p:spPr>
          <a:xfrm>
            <a:off x="0" y="4700985"/>
            <a:ext cx="9144000" cy="4425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63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4" r:id="rId2"/>
    <p:sldLayoutId id="2147484275" r:id="rId3"/>
    <p:sldLayoutId id="2147484156" r:id="rId4"/>
    <p:sldLayoutId id="2147484038" r:id="rId5"/>
    <p:sldLayoutId id="2147484042" r:id="rId6"/>
    <p:sldLayoutId id="2147484194" r:id="rId7"/>
    <p:sldLayoutId id="2147484235" r:id="rId8"/>
    <p:sldLayoutId id="2147484236" r:id="rId9"/>
    <p:sldLayoutId id="2147484159" r:id="rId10"/>
    <p:sldLayoutId id="2147484323" r:id="rId11"/>
    <p:sldLayoutId id="2147484183" r:id="rId12"/>
    <p:sldLayoutId id="2147484271" r:id="rId13"/>
    <p:sldLayoutId id="2147484158" r:id="rId14"/>
    <p:sldLayoutId id="2147484044" r:id="rId15"/>
    <p:sldLayoutId id="2147484043" r:id="rId16"/>
    <p:sldLayoutId id="2147484187" r:id="rId17"/>
    <p:sldLayoutId id="2147484322" r:id="rId18"/>
    <p:sldLayoutId id="2147484315" r:id="rId19"/>
    <p:sldLayoutId id="2147484318" r:id="rId20"/>
    <p:sldLayoutId id="2147484324" r:id="rId21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20650" indent="-12065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 userDrawn="1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89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11" r:id="rId2"/>
    <p:sldLayoutId id="2147484274" r:id="rId3"/>
    <p:sldLayoutId id="2147484212" r:id="rId4"/>
    <p:sldLayoutId id="2147484213" r:id="rId5"/>
    <p:sldLayoutId id="2147484214" r:id="rId6"/>
    <p:sldLayoutId id="2147484207" r:id="rId7"/>
    <p:sldLayoutId id="2147484239" r:id="rId8"/>
    <p:sldLayoutId id="2147484240" r:id="rId9"/>
    <p:sldLayoutId id="2147484319" r:id="rId10"/>
    <p:sldLayoutId id="2147484321" r:id="rId11"/>
    <p:sldLayoutId id="2147484216" r:id="rId12"/>
    <p:sldLayoutId id="2147484223" r:id="rId13"/>
    <p:sldLayoutId id="2147484314" r:id="rId14"/>
    <p:sldLayoutId id="2147484219" r:id="rId15"/>
    <p:sldLayoutId id="2147484221" r:id="rId16"/>
    <p:sldLayoutId id="2147484283" r:id="rId17"/>
    <p:sldLayoutId id="2147484320" r:id="rId18"/>
    <p:sldLayoutId id="2147484316" r:id="rId19"/>
    <p:sldLayoutId id="2147484313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000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141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0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16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4700984"/>
            <a:ext cx="9143999" cy="44251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dirty="0"/>
              <a:t>Click to Add Title</a:t>
            </a:r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5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700985"/>
            <a:ext cx="9144001" cy="4425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101087"/>
      </p:ext>
    </p:extLst>
  </p:cSld>
  <p:clrMap bg1="lt1" tx1="dk1" bg2="lt2" tx2="dk2" accent1="accent1" accent2="accent2" accent3="accent3" accent4="accent4" accent5="accent5" accent6="accent6" hlink="hlink" folHlink="folHlink"/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94755"/>
            <a:ext cx="9143998" cy="4487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81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700984"/>
            <a:ext cx="9144000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57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700984"/>
            <a:ext cx="9144001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26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8E194CDB-DFAF-4467-8244-F5A6C83EC606}"/>
              </a:ext>
            </a:extLst>
          </p:cNvPr>
          <p:cNvSpPr/>
          <p:nvPr/>
        </p:nvSpPr>
        <p:spPr>
          <a:xfrm>
            <a:off x="6029705" y="746142"/>
            <a:ext cx="2949722" cy="11272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D33F04EE-21ED-4325-A212-5DC0C699D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0000">
            <a:off x="3767205" y="1225094"/>
            <a:ext cx="614280" cy="412622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D35E4BA9-12C9-458D-963C-64B880B1B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948" y="1622732"/>
            <a:ext cx="777240" cy="2286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B05BE42-EAB9-4540-BECF-D94BD5161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512" y="1594644"/>
            <a:ext cx="815340" cy="35814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1EC99C34-205D-482D-85AB-F971BC134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735" y="1670531"/>
            <a:ext cx="1043940" cy="266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C8790B-B4A7-4B15-8BE7-764C88862F05}"/>
              </a:ext>
            </a:extLst>
          </p:cNvPr>
          <p:cNvSpPr/>
          <p:nvPr/>
        </p:nvSpPr>
        <p:spPr>
          <a:xfrm>
            <a:off x="1042998" y="746142"/>
            <a:ext cx="406661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01CBF3-A440-4A58-A0A7-727B6E41B683}"/>
              </a:ext>
            </a:extLst>
          </p:cNvPr>
          <p:cNvSpPr/>
          <p:nvPr/>
        </p:nvSpPr>
        <p:spPr>
          <a:xfrm>
            <a:off x="998660" y="986564"/>
            <a:ext cx="790894" cy="2462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EC50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FC9FBF-94CC-471A-9568-7CE3BD417AAF}"/>
              </a:ext>
            </a:extLst>
          </p:cNvPr>
          <p:cNvSpPr/>
          <p:nvPr/>
        </p:nvSpPr>
        <p:spPr>
          <a:xfrm>
            <a:off x="995228" y="1336358"/>
            <a:ext cx="790894" cy="2462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Structure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44436-C745-4D81-901A-DCB2B3B678E4}"/>
              </a:ext>
            </a:extLst>
          </p:cNvPr>
          <p:cNvSpPr/>
          <p:nvPr/>
        </p:nvSpPr>
        <p:spPr>
          <a:xfrm>
            <a:off x="992145" y="1605111"/>
            <a:ext cx="790894" cy="2462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Compound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CF1FFB-D7FB-4F2D-BD7A-DFFF1FE72D1E}"/>
              </a:ext>
            </a:extLst>
          </p:cNvPr>
          <p:cNvSpPr/>
          <p:nvPr/>
        </p:nvSpPr>
        <p:spPr>
          <a:xfrm>
            <a:off x="21699" y="1150452"/>
            <a:ext cx="864476" cy="41549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005B82"/>
                </a:solidFill>
                <a:effectLst/>
                <a:latin typeface="Calibri" panose="020F0502020204030204" pitchFamily="34" charset="0"/>
              </a:rPr>
              <a:t>Compoun</a:t>
            </a:r>
            <a:r>
              <a:rPr lang="en-US" sz="1050" b="1" dirty="0">
                <a:solidFill>
                  <a:srgbClr val="005B82"/>
                </a:solidFill>
                <a:latin typeface="Calibri" panose="020F0502020204030204" pitchFamily="34" charset="0"/>
              </a:rPr>
              <a:t>d Annotation</a:t>
            </a:r>
            <a:endParaRPr lang="en-US" sz="1050" b="1" dirty="0">
              <a:solidFill>
                <a:srgbClr val="005B82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A0EB57EC-C508-4A8D-8D6E-ADFBA378CDBC}"/>
              </a:ext>
            </a:extLst>
          </p:cNvPr>
          <p:cNvSpPr/>
          <p:nvPr/>
        </p:nvSpPr>
        <p:spPr>
          <a:xfrm>
            <a:off x="726410" y="891884"/>
            <a:ext cx="84621" cy="951326"/>
          </a:xfrm>
          <a:prstGeom prst="leftBrace">
            <a:avLst/>
          </a:prstGeom>
          <a:ln w="12700" cmpd="sng">
            <a:solidFill>
              <a:srgbClr val="005B8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E19831-C736-4BF5-8EFA-8DCE3FD9B430}"/>
              </a:ext>
            </a:extLst>
          </p:cNvPr>
          <p:cNvSpPr/>
          <p:nvPr/>
        </p:nvSpPr>
        <p:spPr>
          <a:xfrm>
            <a:off x="690201" y="2036962"/>
            <a:ext cx="624004" cy="5078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</a:rPr>
              <a:t>Event1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latin typeface="Calibri" panose="020F0502020204030204" pitchFamily="34" charset="0"/>
              </a:rPr>
              <a:t>Event2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</a:rPr>
              <a:t>Event3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144403-1EA9-48A2-B0E2-0691D6CA894C}"/>
              </a:ext>
            </a:extLst>
          </p:cNvPr>
          <p:cNvSpPr/>
          <p:nvPr/>
        </p:nvSpPr>
        <p:spPr>
          <a:xfrm>
            <a:off x="1088954" y="2055878"/>
            <a:ext cx="942786" cy="20005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alibri" panose="020F0502020204030204" pitchFamily="34" charset="0"/>
              </a:rPr>
              <a:t>Chr5:424821_42581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5F6357-763C-4A1C-BC37-E8CA634D86B0}"/>
              </a:ext>
            </a:extLst>
          </p:cNvPr>
          <p:cNvSpPr/>
          <p:nvPr/>
        </p:nvSpPr>
        <p:spPr>
          <a:xfrm>
            <a:off x="281446" y="4376201"/>
            <a:ext cx="1605416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5B82"/>
                </a:solidFill>
                <a:effectLst/>
                <a:latin typeface="Calibri" panose="020F0502020204030204" pitchFamily="34" charset="0"/>
              </a:rPr>
              <a:t>Splicing Annotation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0229D99B-07B9-4C9D-A621-264D4DC60005}"/>
              </a:ext>
            </a:extLst>
          </p:cNvPr>
          <p:cNvSpPr/>
          <p:nvPr/>
        </p:nvSpPr>
        <p:spPr>
          <a:xfrm rot="16200000">
            <a:off x="1005372" y="3475542"/>
            <a:ext cx="178905" cy="1605416"/>
          </a:xfrm>
          <a:prstGeom prst="leftBrace">
            <a:avLst/>
          </a:prstGeom>
          <a:ln w="12700" cmpd="sng">
            <a:solidFill>
              <a:schemeClr val="tx2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F36BC9-8961-4A83-AA59-38EF733687E5}"/>
              </a:ext>
            </a:extLst>
          </p:cNvPr>
          <p:cNvSpPr/>
          <p:nvPr/>
        </p:nvSpPr>
        <p:spPr>
          <a:xfrm>
            <a:off x="1095804" y="2194840"/>
            <a:ext cx="942786" cy="20005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alibri" panose="020F0502020204030204" pitchFamily="34" charset="0"/>
              </a:rPr>
              <a:t>Chr5:428821_42889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E0C36B-E261-4E5C-AAC9-F07025F56A83}"/>
              </a:ext>
            </a:extLst>
          </p:cNvPr>
          <p:cNvSpPr/>
          <p:nvPr/>
        </p:nvSpPr>
        <p:spPr>
          <a:xfrm>
            <a:off x="1088954" y="2330773"/>
            <a:ext cx="942786" cy="20005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alibri" panose="020F0502020204030204" pitchFamily="34" charset="0"/>
              </a:rPr>
              <a:t>Chr5:528821_52889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550405F-5EFA-44DE-BB72-F375E06CB2D5}"/>
              </a:ext>
            </a:extLst>
          </p:cNvPr>
          <p:cNvSpPr/>
          <p:nvPr/>
        </p:nvSpPr>
        <p:spPr>
          <a:xfrm>
            <a:off x="3295873" y="2199598"/>
            <a:ext cx="942786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effectLst/>
                <a:latin typeface="Calibri" panose="020F0502020204030204" pitchFamily="34" charset="0"/>
              </a:rPr>
              <a:t>dPSI</a:t>
            </a:r>
            <a:endParaRPr lang="en-US" sz="1200" b="1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A28C07-25B2-4E5E-ADE8-B07CE0CBA4B1}"/>
              </a:ext>
            </a:extLst>
          </p:cNvPr>
          <p:cNvSpPr/>
          <p:nvPr/>
        </p:nvSpPr>
        <p:spPr>
          <a:xfrm>
            <a:off x="3645761" y="2183209"/>
            <a:ext cx="1809466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cell line – dose -DMSO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70309E6C-5EAA-43C0-ADE9-82E10F5BE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765" y="26610"/>
            <a:ext cx="8989265" cy="756829"/>
          </a:xfrm>
        </p:spPr>
        <p:txBody>
          <a:bodyPr/>
          <a:lstStyle/>
          <a:p>
            <a:r>
              <a:rPr lang="en-US" sz="2400" dirty="0"/>
              <a:t>Goal: Construct a database of altered splicing events upon compound treatments, and streamline the process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9DD78F-A3A9-4728-B1B4-754416A23C1A}"/>
              </a:ext>
            </a:extLst>
          </p:cNvPr>
          <p:cNvSpPr/>
          <p:nvPr/>
        </p:nvSpPr>
        <p:spPr>
          <a:xfrm>
            <a:off x="6011191" y="764588"/>
            <a:ext cx="3023380" cy="104644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5B82"/>
                </a:solidFill>
                <a:effectLst/>
                <a:latin typeface="Calibri" panose="020F0502020204030204" pitchFamily="34" charset="0"/>
              </a:rPr>
              <a:t>Impact: </a:t>
            </a:r>
          </a:p>
          <a:p>
            <a:pPr marL="228600" marR="0" indent="-228600">
              <a:spcBef>
                <a:spcPts val="0"/>
              </a:spcBef>
              <a:spcAft>
                <a:spcPts val="0"/>
              </a:spcAft>
              <a:buAutoNum type="arabicParenBoth"/>
            </a:pPr>
            <a:r>
              <a:rPr lang="en-US" sz="1200" dirty="0">
                <a:solidFill>
                  <a:srgbClr val="005B82"/>
                </a:solidFill>
                <a:effectLst/>
                <a:latin typeface="Calibri" panose="020F0502020204030204" pitchFamily="34" charset="0"/>
              </a:rPr>
              <a:t>Facilitate identification of target genes, 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5B82"/>
                </a:solidFill>
                <a:effectLst/>
                <a:latin typeface="Calibri" panose="020F0502020204030204" pitchFamily="34" charset="0"/>
              </a:rPr>
              <a:t>          splicing events, and small molecules.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5B82"/>
                </a:solidFill>
                <a:latin typeface="Calibri" panose="020F0502020204030204" pitchFamily="34" charset="0"/>
              </a:rPr>
              <a:t>        HTT:  </a:t>
            </a:r>
            <a:r>
              <a:rPr lang="en-US" sz="1200" dirty="0" err="1">
                <a:solidFill>
                  <a:srgbClr val="005B82"/>
                </a:solidFill>
                <a:latin typeface="Calibri" panose="020F0502020204030204" pitchFamily="34" charset="0"/>
              </a:rPr>
              <a:t>Branaplam</a:t>
            </a:r>
            <a:r>
              <a:rPr lang="en-US" sz="1200" dirty="0">
                <a:solidFill>
                  <a:srgbClr val="005B82"/>
                </a:solidFill>
                <a:latin typeface="Calibri" panose="020F0502020204030204" pitchFamily="34" charset="0"/>
              </a:rPr>
              <a:t> data saved ~6 months. </a:t>
            </a:r>
            <a:endParaRPr lang="en-US" sz="1200" dirty="0">
              <a:solidFill>
                <a:srgbClr val="005B82"/>
              </a:solidFill>
              <a:effectLst/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5B82"/>
                </a:solidFill>
                <a:latin typeface="Calibri" panose="020F0502020204030204" pitchFamily="34" charset="0"/>
              </a:rPr>
              <a:t>(3)  Streamlined off-target analysis</a:t>
            </a:r>
            <a:endParaRPr lang="en-US" sz="1200" dirty="0">
              <a:solidFill>
                <a:srgbClr val="005B82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FED80-CAC3-487D-834A-47DA0236A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454" y="2076350"/>
            <a:ext cx="2759264" cy="8150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823EF-23A2-4D4D-9F3D-C287C9CC8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1640" y="2170053"/>
            <a:ext cx="2691965" cy="8449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D67E52-CB1A-42AB-83FD-7CBF59327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2110" y="3452635"/>
            <a:ext cx="2627473" cy="7986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BC27B1-80AE-4AFD-8BF6-0A80FB779D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5582" y="3589275"/>
            <a:ext cx="2627473" cy="774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FB4D200-8D64-4C41-AFA2-3D0437C40A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3217" y="2270414"/>
            <a:ext cx="2871689" cy="95202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BA40560-F574-40C8-9878-94EFB6738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0829" y="3716077"/>
            <a:ext cx="2627473" cy="7986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C8768C46-D8E4-4C26-BD70-A589CD12F123}"/>
              </a:ext>
            </a:extLst>
          </p:cNvPr>
          <p:cNvSpPr/>
          <p:nvPr/>
        </p:nvSpPr>
        <p:spPr>
          <a:xfrm rot="1800000">
            <a:off x="4686469" y="3516897"/>
            <a:ext cx="71078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cell line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B011D3-6D0B-4639-82A8-FE8F4D28F3C1}"/>
              </a:ext>
            </a:extLst>
          </p:cNvPr>
          <p:cNvSpPr/>
          <p:nvPr/>
        </p:nvSpPr>
        <p:spPr>
          <a:xfrm>
            <a:off x="1913551" y="1840352"/>
            <a:ext cx="1667132" cy="2462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latin typeface="Calibri" panose="020F0502020204030204" pitchFamily="34" charset="0"/>
              </a:rPr>
              <a:t>d</a:t>
            </a:r>
            <a:r>
              <a:rPr lang="en-US" sz="1000" dirty="0">
                <a:effectLst/>
                <a:latin typeface="Calibri" panose="020F0502020204030204" pitchFamily="34" charset="0"/>
              </a:rPr>
              <a:t>ose1       dose2     dose3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ED0E81-30C9-4B2E-B51D-0C4409141073}"/>
              </a:ext>
            </a:extLst>
          </p:cNvPr>
          <p:cNvCxnSpPr>
            <a:cxnSpLocks/>
          </p:cNvCxnSpPr>
          <p:nvPr/>
        </p:nvCxnSpPr>
        <p:spPr>
          <a:xfrm>
            <a:off x="3775932" y="2270414"/>
            <a:ext cx="0" cy="952027"/>
          </a:xfrm>
          <a:prstGeom prst="line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CAED6A0-2BF0-4CAC-B214-69F94ED563F7}"/>
              </a:ext>
            </a:extLst>
          </p:cNvPr>
          <p:cNvCxnSpPr>
            <a:cxnSpLocks/>
          </p:cNvCxnSpPr>
          <p:nvPr/>
        </p:nvCxnSpPr>
        <p:spPr>
          <a:xfrm>
            <a:off x="3606005" y="2178988"/>
            <a:ext cx="0" cy="91426"/>
          </a:xfrm>
          <a:prstGeom prst="line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2177BF1-6595-4F75-B3AE-B7125D3AC188}"/>
              </a:ext>
            </a:extLst>
          </p:cNvPr>
          <p:cNvCxnSpPr>
            <a:cxnSpLocks/>
          </p:cNvCxnSpPr>
          <p:nvPr/>
        </p:nvCxnSpPr>
        <p:spPr>
          <a:xfrm>
            <a:off x="3393972" y="2072974"/>
            <a:ext cx="0" cy="91426"/>
          </a:xfrm>
          <a:prstGeom prst="line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D55FA3A-0B99-45A9-96E0-9181ECB4DD8C}"/>
              </a:ext>
            </a:extLst>
          </p:cNvPr>
          <p:cNvCxnSpPr>
            <a:cxnSpLocks/>
          </p:cNvCxnSpPr>
          <p:nvPr/>
        </p:nvCxnSpPr>
        <p:spPr>
          <a:xfrm>
            <a:off x="4015023" y="3697608"/>
            <a:ext cx="0" cy="817093"/>
          </a:xfrm>
          <a:prstGeom prst="line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F119FC4-B00A-4A5E-A560-AFE0CE24C927}"/>
              </a:ext>
            </a:extLst>
          </p:cNvPr>
          <p:cNvCxnSpPr>
            <a:cxnSpLocks/>
          </p:cNvCxnSpPr>
          <p:nvPr/>
        </p:nvCxnSpPr>
        <p:spPr>
          <a:xfrm>
            <a:off x="3739776" y="3589275"/>
            <a:ext cx="0" cy="108333"/>
          </a:xfrm>
          <a:prstGeom prst="line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437360D-37E1-47A3-B257-19040A1908BD}"/>
              </a:ext>
            </a:extLst>
          </p:cNvPr>
          <p:cNvCxnSpPr>
            <a:cxnSpLocks/>
          </p:cNvCxnSpPr>
          <p:nvPr/>
        </p:nvCxnSpPr>
        <p:spPr>
          <a:xfrm>
            <a:off x="3536950" y="3452635"/>
            <a:ext cx="1" cy="135763"/>
          </a:xfrm>
          <a:prstGeom prst="line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4F6E12BA-D8A7-4E80-B303-1CEC257160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6897" y="1293699"/>
            <a:ext cx="592563" cy="30093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0C1CCBA-393A-44D1-BBA8-7B64C33F9A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1307" y="1317892"/>
            <a:ext cx="598768" cy="331959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763F0EC-2551-40C5-8633-0CEC57036CD2}"/>
              </a:ext>
            </a:extLst>
          </p:cNvPr>
          <p:cNvCxnSpPr>
            <a:cxnSpLocks/>
          </p:cNvCxnSpPr>
          <p:nvPr/>
        </p:nvCxnSpPr>
        <p:spPr>
          <a:xfrm>
            <a:off x="3400322" y="928011"/>
            <a:ext cx="0" cy="1205337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B76B831-2302-46AE-8169-08470E492DB8}"/>
              </a:ext>
            </a:extLst>
          </p:cNvPr>
          <p:cNvCxnSpPr>
            <a:cxnSpLocks/>
          </p:cNvCxnSpPr>
          <p:nvPr/>
        </p:nvCxnSpPr>
        <p:spPr>
          <a:xfrm flipH="1">
            <a:off x="4761245" y="941126"/>
            <a:ext cx="9035" cy="1224918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DE675BCF-FDE4-4349-870C-F251DED944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7221" y="957216"/>
            <a:ext cx="431916" cy="28162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3EECFF66-0B2F-4AE5-A78B-FE1382F3A5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62540" y="941492"/>
            <a:ext cx="431915" cy="29538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14DAB47-CBA5-45F5-B519-2829268201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2711" y="931244"/>
            <a:ext cx="431915" cy="299218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43CEAD6-30CE-4502-8C96-4FE8F9F159AD}"/>
              </a:ext>
            </a:extLst>
          </p:cNvPr>
          <p:cNvCxnSpPr>
            <a:cxnSpLocks/>
          </p:cNvCxnSpPr>
          <p:nvPr/>
        </p:nvCxnSpPr>
        <p:spPr>
          <a:xfrm>
            <a:off x="876835" y="1294944"/>
            <a:ext cx="4956061" cy="23683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7A2E0BE-7E55-4064-A95C-38595B771F85}"/>
              </a:ext>
            </a:extLst>
          </p:cNvPr>
          <p:cNvCxnSpPr>
            <a:cxnSpLocks/>
          </p:cNvCxnSpPr>
          <p:nvPr/>
        </p:nvCxnSpPr>
        <p:spPr>
          <a:xfrm>
            <a:off x="895885" y="1637473"/>
            <a:ext cx="4930240" cy="4002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F8A0825-C8DC-4160-B95D-06CEB6DF46D8}"/>
              </a:ext>
            </a:extLst>
          </p:cNvPr>
          <p:cNvCxnSpPr>
            <a:cxnSpLocks/>
          </p:cNvCxnSpPr>
          <p:nvPr/>
        </p:nvCxnSpPr>
        <p:spPr>
          <a:xfrm>
            <a:off x="895885" y="1865682"/>
            <a:ext cx="4930240" cy="4002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F271CC9-572B-4A95-A4C8-E2E62A409A6B}"/>
              </a:ext>
            </a:extLst>
          </p:cNvPr>
          <p:cNvCxnSpPr>
            <a:cxnSpLocks/>
          </p:cNvCxnSpPr>
          <p:nvPr/>
        </p:nvCxnSpPr>
        <p:spPr>
          <a:xfrm>
            <a:off x="1964417" y="929244"/>
            <a:ext cx="0" cy="1242928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A0885AA-774C-427A-B4D5-2702A08B9355}"/>
              </a:ext>
            </a:extLst>
          </p:cNvPr>
          <p:cNvSpPr/>
          <p:nvPr/>
        </p:nvSpPr>
        <p:spPr>
          <a:xfrm>
            <a:off x="3289096" y="3129451"/>
            <a:ext cx="1601213" cy="2616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005B82"/>
                </a:solidFill>
                <a:effectLst/>
                <a:latin typeface="Calibri" panose="020F0502020204030204" pitchFamily="34" charset="0"/>
              </a:rPr>
              <a:t>Percent Spliced In (PSI)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418EB8-F8ED-445F-BC74-FF15B0BBDD2E}"/>
              </a:ext>
            </a:extLst>
          </p:cNvPr>
          <p:cNvSpPr/>
          <p:nvPr/>
        </p:nvSpPr>
        <p:spPr>
          <a:xfrm>
            <a:off x="2311672" y="4441271"/>
            <a:ext cx="2856208" cy="2616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005B82"/>
                </a:solidFill>
                <a:effectLst/>
                <a:latin typeface="Calibri" panose="020F0502020204030204" pitchFamily="34" charset="0"/>
              </a:rPr>
              <a:t>Delta-PSI (</a:t>
            </a:r>
            <a:r>
              <a:rPr lang="en-US" sz="1100" b="1" dirty="0" err="1">
                <a:solidFill>
                  <a:srgbClr val="005B82"/>
                </a:solidFill>
                <a:effectLst/>
                <a:latin typeface="Calibri" panose="020F0502020204030204" pitchFamily="34" charset="0"/>
              </a:rPr>
              <a:t>dPSI</a:t>
            </a:r>
            <a:r>
              <a:rPr lang="en-US" sz="1100" b="1" dirty="0">
                <a:solidFill>
                  <a:srgbClr val="005B82"/>
                </a:solidFill>
                <a:effectLst/>
                <a:latin typeface="Calibri" panose="020F0502020204030204" pitchFamily="34" charset="0"/>
              </a:rPr>
              <a:t>) and </a:t>
            </a:r>
            <a:r>
              <a:rPr lang="en-US" sz="1100" b="1" dirty="0" err="1">
                <a:solidFill>
                  <a:srgbClr val="005B82"/>
                </a:solidFill>
                <a:effectLst/>
                <a:latin typeface="Calibri" panose="020F0502020204030204" pitchFamily="34" charset="0"/>
              </a:rPr>
              <a:t>p.adj</a:t>
            </a:r>
            <a:r>
              <a:rPr lang="en-US" sz="1100" b="1" dirty="0">
                <a:solidFill>
                  <a:srgbClr val="005B82"/>
                </a:solidFill>
                <a:latin typeface="Calibri" panose="020F0502020204030204" pitchFamily="34" charset="0"/>
              </a:rPr>
              <a:t> compared to DMSO</a:t>
            </a:r>
            <a:endParaRPr lang="en-US" sz="1100" b="1" dirty="0">
              <a:solidFill>
                <a:srgbClr val="005B82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681DA7-D799-4A67-89E3-0CCB46D4DA0B}"/>
              </a:ext>
            </a:extLst>
          </p:cNvPr>
          <p:cNvSpPr/>
          <p:nvPr/>
        </p:nvSpPr>
        <p:spPr>
          <a:xfrm rot="1800000">
            <a:off x="4796171" y="2099586"/>
            <a:ext cx="801428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</a:rPr>
              <a:t>cell line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D042B7F-4E7D-4AE7-A883-B035BAF4A74F}"/>
              </a:ext>
            </a:extLst>
          </p:cNvPr>
          <p:cNvSpPr/>
          <p:nvPr/>
        </p:nvSpPr>
        <p:spPr>
          <a:xfrm>
            <a:off x="218976" y="2151769"/>
            <a:ext cx="530294" cy="2308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effectLst/>
                <a:latin typeface="Calibri" panose="020F0502020204030204" pitchFamily="34" charset="0"/>
              </a:rPr>
              <a:t>GeneA</a:t>
            </a:r>
            <a:endParaRPr lang="en-US" sz="9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4A64AF9-21C1-4452-BE9B-C779DF92536F}"/>
              </a:ext>
            </a:extLst>
          </p:cNvPr>
          <p:cNvSpPr/>
          <p:nvPr/>
        </p:nvSpPr>
        <p:spPr>
          <a:xfrm>
            <a:off x="714503" y="2068578"/>
            <a:ext cx="1253809" cy="476934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BF08156-20AA-4F0B-B0F9-3FF2E44C4E91}"/>
              </a:ext>
            </a:extLst>
          </p:cNvPr>
          <p:cNvCxnSpPr>
            <a:cxnSpLocks/>
          </p:cNvCxnSpPr>
          <p:nvPr/>
        </p:nvCxnSpPr>
        <p:spPr>
          <a:xfrm>
            <a:off x="1154227" y="2068578"/>
            <a:ext cx="0" cy="476934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7F2BE95-A1E2-41B0-B6D3-BA42C8B91991}"/>
              </a:ext>
            </a:extLst>
          </p:cNvPr>
          <p:cNvSpPr/>
          <p:nvPr/>
        </p:nvSpPr>
        <p:spPr>
          <a:xfrm>
            <a:off x="248066" y="2068578"/>
            <a:ext cx="473049" cy="476934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D13194A-A796-4C67-B214-BB6105199681}"/>
              </a:ext>
            </a:extLst>
          </p:cNvPr>
          <p:cNvSpPr/>
          <p:nvPr/>
        </p:nvSpPr>
        <p:spPr>
          <a:xfrm>
            <a:off x="691507" y="2514203"/>
            <a:ext cx="624004" cy="5078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</a:rPr>
              <a:t>Event4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latin typeface="Calibri" panose="020F0502020204030204" pitchFamily="34" charset="0"/>
              </a:rPr>
              <a:t>Event5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Calibri" panose="020F0502020204030204" pitchFamily="34" charset="0"/>
              </a:rPr>
              <a:t>…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7A8823C-078D-43AA-A036-F0C1E50986E3}"/>
              </a:ext>
            </a:extLst>
          </p:cNvPr>
          <p:cNvSpPr/>
          <p:nvPr/>
        </p:nvSpPr>
        <p:spPr>
          <a:xfrm>
            <a:off x="220282" y="2629010"/>
            <a:ext cx="530294" cy="2308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effectLst/>
                <a:latin typeface="Calibri" panose="020F0502020204030204" pitchFamily="34" charset="0"/>
              </a:rPr>
              <a:t>GeneB</a:t>
            </a:r>
            <a:endParaRPr lang="en-US" sz="9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537C22A-3DC7-441D-A604-030D5E5E1F4C}"/>
              </a:ext>
            </a:extLst>
          </p:cNvPr>
          <p:cNvSpPr/>
          <p:nvPr/>
        </p:nvSpPr>
        <p:spPr>
          <a:xfrm>
            <a:off x="723257" y="2545819"/>
            <a:ext cx="1240011" cy="476934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DEA7DBD-0C77-4469-98D6-7BDC816C8878}"/>
              </a:ext>
            </a:extLst>
          </p:cNvPr>
          <p:cNvCxnSpPr>
            <a:cxnSpLocks/>
          </p:cNvCxnSpPr>
          <p:nvPr/>
        </p:nvCxnSpPr>
        <p:spPr>
          <a:xfrm>
            <a:off x="1155533" y="2545819"/>
            <a:ext cx="0" cy="667863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3C53162-33A7-4794-9137-69FCF74EC160}"/>
              </a:ext>
            </a:extLst>
          </p:cNvPr>
          <p:cNvSpPr/>
          <p:nvPr/>
        </p:nvSpPr>
        <p:spPr>
          <a:xfrm>
            <a:off x="247831" y="2545819"/>
            <a:ext cx="470382" cy="476934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D9A9198-3C09-496E-97BD-D76F162F7E7A}"/>
              </a:ext>
            </a:extLst>
          </p:cNvPr>
          <p:cNvCxnSpPr>
            <a:cxnSpLocks/>
          </p:cNvCxnSpPr>
          <p:nvPr/>
        </p:nvCxnSpPr>
        <p:spPr>
          <a:xfrm>
            <a:off x="1964104" y="2533760"/>
            <a:ext cx="0" cy="667863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C6C7AA92-F9C8-49A6-9C9F-2D3491690FD3}"/>
              </a:ext>
            </a:extLst>
          </p:cNvPr>
          <p:cNvCxnSpPr>
            <a:cxnSpLocks/>
          </p:cNvCxnSpPr>
          <p:nvPr/>
        </p:nvCxnSpPr>
        <p:spPr>
          <a:xfrm>
            <a:off x="252875" y="2535528"/>
            <a:ext cx="0" cy="667863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22EB9EC-8889-47AC-8CD7-6A03B8F6980D}"/>
              </a:ext>
            </a:extLst>
          </p:cNvPr>
          <p:cNvCxnSpPr>
            <a:cxnSpLocks/>
          </p:cNvCxnSpPr>
          <p:nvPr/>
        </p:nvCxnSpPr>
        <p:spPr>
          <a:xfrm>
            <a:off x="721951" y="2551135"/>
            <a:ext cx="0" cy="667863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F5950C0-C614-4275-BBF0-84B44339BBAE}"/>
              </a:ext>
            </a:extLst>
          </p:cNvPr>
          <p:cNvSpPr/>
          <p:nvPr/>
        </p:nvSpPr>
        <p:spPr>
          <a:xfrm>
            <a:off x="1970126" y="2059651"/>
            <a:ext cx="3643038" cy="1280304"/>
          </a:xfrm>
          <a:prstGeom prst="rect">
            <a:avLst/>
          </a:prstGeom>
          <a:noFill/>
          <a:ln w="15875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AA837CA-8637-456C-A494-3FA405DEA723}"/>
              </a:ext>
            </a:extLst>
          </p:cNvPr>
          <p:cNvSpPr/>
          <p:nvPr/>
        </p:nvSpPr>
        <p:spPr>
          <a:xfrm>
            <a:off x="1962111" y="3433658"/>
            <a:ext cx="3535879" cy="1219542"/>
          </a:xfrm>
          <a:prstGeom prst="rect">
            <a:avLst/>
          </a:prstGeom>
          <a:noFill/>
          <a:ln w="15875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433049C-C171-4C56-A3CF-BB7AA38C7DEE}"/>
              </a:ext>
            </a:extLst>
          </p:cNvPr>
          <p:cNvSpPr/>
          <p:nvPr/>
        </p:nvSpPr>
        <p:spPr>
          <a:xfrm>
            <a:off x="7128111" y="1925003"/>
            <a:ext cx="1173149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5B82"/>
                </a:solidFill>
                <a:effectLst/>
                <a:latin typeface="Calibri" panose="020F0502020204030204" pitchFamily="34" charset="0"/>
              </a:rPr>
              <a:t>BIO-2062335</a:t>
            </a:r>
          </a:p>
        </p:txBody>
      </p: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A66952D9-4221-4CC9-B6FC-0B2B8DA445AD}"/>
              </a:ext>
            </a:extLst>
          </p:cNvPr>
          <p:cNvSpPr/>
          <p:nvPr/>
        </p:nvSpPr>
        <p:spPr>
          <a:xfrm>
            <a:off x="6242769" y="2303343"/>
            <a:ext cx="543901" cy="214536"/>
          </a:xfrm>
          <a:prstGeom prst="rightArrow">
            <a:avLst/>
          </a:prstGeom>
          <a:solidFill>
            <a:srgbClr val="2573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C38E8397-5C58-47F2-A0DD-60B13F0711EC}"/>
              </a:ext>
            </a:extLst>
          </p:cNvPr>
          <p:cNvSpPr/>
          <p:nvPr/>
        </p:nvSpPr>
        <p:spPr>
          <a:xfrm>
            <a:off x="47626" y="756748"/>
            <a:ext cx="5897717" cy="3927084"/>
          </a:xfrm>
          <a:prstGeom prst="roundRect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DA93302-D7E9-4D2E-8D65-F3ADBCED64D7}"/>
              </a:ext>
            </a:extLst>
          </p:cNvPr>
          <p:cNvCxnSpPr>
            <a:cxnSpLocks/>
          </p:cNvCxnSpPr>
          <p:nvPr/>
        </p:nvCxnSpPr>
        <p:spPr>
          <a:xfrm>
            <a:off x="7064168" y="2121925"/>
            <a:ext cx="0" cy="441289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C9678CA-B696-4AF5-AD8F-BC8C88A420DA}"/>
              </a:ext>
            </a:extLst>
          </p:cNvPr>
          <p:cNvCxnSpPr>
            <a:cxnSpLocks/>
          </p:cNvCxnSpPr>
          <p:nvPr/>
        </p:nvCxnSpPr>
        <p:spPr>
          <a:xfrm flipH="1">
            <a:off x="7064168" y="2563214"/>
            <a:ext cx="1197125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7F7F0B8-E84E-498A-9E63-923BC4B39896}"/>
              </a:ext>
            </a:extLst>
          </p:cNvPr>
          <p:cNvSpPr/>
          <p:nvPr/>
        </p:nvSpPr>
        <p:spPr>
          <a:xfrm>
            <a:off x="7163590" y="2142208"/>
            <a:ext cx="96459" cy="421006"/>
          </a:xfrm>
          <a:prstGeom prst="rect">
            <a:avLst/>
          </a:prstGeom>
          <a:solidFill>
            <a:srgbClr val="2573BA"/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E37FFCE-88BB-4248-8579-E9D7FA07904D}"/>
              </a:ext>
            </a:extLst>
          </p:cNvPr>
          <p:cNvSpPr/>
          <p:nvPr/>
        </p:nvSpPr>
        <p:spPr>
          <a:xfrm>
            <a:off x="7355746" y="2252418"/>
            <a:ext cx="83207" cy="310796"/>
          </a:xfrm>
          <a:prstGeom prst="rect">
            <a:avLst/>
          </a:prstGeom>
          <a:solidFill>
            <a:srgbClr val="2573BA"/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917ABDE-88E2-489A-92FE-B5E922174E90}"/>
              </a:ext>
            </a:extLst>
          </p:cNvPr>
          <p:cNvSpPr/>
          <p:nvPr/>
        </p:nvSpPr>
        <p:spPr>
          <a:xfrm>
            <a:off x="7541276" y="2514968"/>
            <a:ext cx="83207" cy="48245"/>
          </a:xfrm>
          <a:prstGeom prst="rect">
            <a:avLst/>
          </a:prstGeom>
          <a:solidFill>
            <a:srgbClr val="2573BA"/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6714B3F-0C10-4527-8488-21AEED29CFA8}"/>
              </a:ext>
            </a:extLst>
          </p:cNvPr>
          <p:cNvSpPr/>
          <p:nvPr/>
        </p:nvSpPr>
        <p:spPr>
          <a:xfrm>
            <a:off x="7713554" y="2368892"/>
            <a:ext cx="83209" cy="194321"/>
          </a:xfrm>
          <a:prstGeom prst="rect">
            <a:avLst/>
          </a:prstGeom>
          <a:solidFill>
            <a:srgbClr val="2573BA"/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775990B-303C-4424-A950-4203A19A3551}"/>
              </a:ext>
            </a:extLst>
          </p:cNvPr>
          <p:cNvSpPr/>
          <p:nvPr/>
        </p:nvSpPr>
        <p:spPr>
          <a:xfrm>
            <a:off x="7892458" y="2121925"/>
            <a:ext cx="83207" cy="441289"/>
          </a:xfrm>
          <a:prstGeom prst="rect">
            <a:avLst/>
          </a:prstGeom>
          <a:solidFill>
            <a:srgbClr val="2573BA"/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3CA4A1B-94B1-44DA-AC2A-D67C9574F3C9}"/>
              </a:ext>
            </a:extLst>
          </p:cNvPr>
          <p:cNvSpPr/>
          <p:nvPr/>
        </p:nvSpPr>
        <p:spPr>
          <a:xfrm>
            <a:off x="8064736" y="2350426"/>
            <a:ext cx="83207" cy="212787"/>
          </a:xfrm>
          <a:prstGeom prst="rect">
            <a:avLst/>
          </a:prstGeom>
          <a:solidFill>
            <a:srgbClr val="2573BA"/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DFEDD92-A101-433D-B862-B97E2BE6AE6C}"/>
              </a:ext>
            </a:extLst>
          </p:cNvPr>
          <p:cNvSpPr/>
          <p:nvPr/>
        </p:nvSpPr>
        <p:spPr>
          <a:xfrm>
            <a:off x="6981746" y="2530653"/>
            <a:ext cx="1485799" cy="2462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latin typeface="Calibri" panose="020F0502020204030204" pitchFamily="34" charset="0"/>
              </a:rPr>
              <a:t>Ev1 Ev23 …            Ev503</a:t>
            </a:r>
            <a:endParaRPr lang="en-US" sz="1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D7D9C2A-4BE7-478F-B87B-0068E27DA3AF}"/>
              </a:ext>
            </a:extLst>
          </p:cNvPr>
          <p:cNvSpPr/>
          <p:nvPr/>
        </p:nvSpPr>
        <p:spPr>
          <a:xfrm rot="16200000">
            <a:off x="6708877" y="2203178"/>
            <a:ext cx="479812" cy="2462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latin typeface="Calibri" panose="020F0502020204030204" pitchFamily="34" charset="0"/>
              </a:rPr>
              <a:t>dPSI</a:t>
            </a:r>
            <a:endParaRPr lang="en-US" sz="1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F808EDD4-2220-413E-8CD5-31A45577D0B8}"/>
              </a:ext>
            </a:extLst>
          </p:cNvPr>
          <p:cNvSpPr/>
          <p:nvPr/>
        </p:nvSpPr>
        <p:spPr>
          <a:xfrm>
            <a:off x="6251890" y="3010845"/>
            <a:ext cx="543901" cy="214536"/>
          </a:xfrm>
          <a:prstGeom prst="rightArrow">
            <a:avLst/>
          </a:prstGeom>
          <a:solidFill>
            <a:srgbClr val="2573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621A474-3FDE-4317-B4BC-8EB187DC77BF}"/>
              </a:ext>
            </a:extLst>
          </p:cNvPr>
          <p:cNvSpPr/>
          <p:nvPr/>
        </p:nvSpPr>
        <p:spPr>
          <a:xfrm>
            <a:off x="7484918" y="2716515"/>
            <a:ext cx="575730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5B82"/>
                </a:solidFill>
                <a:latin typeface="Calibri" panose="020F0502020204030204" pitchFamily="34" charset="0"/>
              </a:rPr>
              <a:t>HTT</a:t>
            </a:r>
            <a:endParaRPr lang="en-US" sz="1200" dirty="0">
              <a:solidFill>
                <a:srgbClr val="005B82"/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497B8BAE-8A1C-45EF-97B8-A15994ABEA83}"/>
              </a:ext>
            </a:extLst>
          </p:cNvPr>
          <p:cNvCxnSpPr>
            <a:cxnSpLocks/>
          </p:cNvCxnSpPr>
          <p:nvPr/>
        </p:nvCxnSpPr>
        <p:spPr>
          <a:xfrm>
            <a:off x="7128829" y="2956495"/>
            <a:ext cx="0" cy="441289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70DDAB1-729D-400B-B6EB-56FC90752015}"/>
              </a:ext>
            </a:extLst>
          </p:cNvPr>
          <p:cNvCxnSpPr>
            <a:cxnSpLocks/>
          </p:cNvCxnSpPr>
          <p:nvPr/>
        </p:nvCxnSpPr>
        <p:spPr>
          <a:xfrm flipH="1">
            <a:off x="7128829" y="3397784"/>
            <a:ext cx="1197125" cy="0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0A4AFEC3-3511-43CB-BB66-8490895460AB}"/>
              </a:ext>
            </a:extLst>
          </p:cNvPr>
          <p:cNvSpPr/>
          <p:nvPr/>
        </p:nvSpPr>
        <p:spPr>
          <a:xfrm>
            <a:off x="7188961" y="3086987"/>
            <a:ext cx="83207" cy="310796"/>
          </a:xfrm>
          <a:prstGeom prst="rect">
            <a:avLst/>
          </a:prstGeom>
          <a:solidFill>
            <a:srgbClr val="2573BA"/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9BEF009-8D3F-4653-BA7D-43F3468109A8}"/>
              </a:ext>
            </a:extLst>
          </p:cNvPr>
          <p:cNvSpPr/>
          <p:nvPr/>
        </p:nvSpPr>
        <p:spPr>
          <a:xfrm>
            <a:off x="7784196" y="3342251"/>
            <a:ext cx="83207" cy="48245"/>
          </a:xfrm>
          <a:prstGeom prst="rect">
            <a:avLst/>
          </a:prstGeom>
          <a:solidFill>
            <a:srgbClr val="2573BA"/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F7122FC-500A-4378-AC14-267A42A9DBD4}"/>
              </a:ext>
            </a:extLst>
          </p:cNvPr>
          <p:cNvSpPr/>
          <p:nvPr/>
        </p:nvSpPr>
        <p:spPr>
          <a:xfrm>
            <a:off x="7380898" y="3195304"/>
            <a:ext cx="83209" cy="194321"/>
          </a:xfrm>
          <a:prstGeom prst="rect">
            <a:avLst/>
          </a:prstGeom>
          <a:solidFill>
            <a:srgbClr val="2573BA"/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6F32D67-7D55-4E1B-B20C-5141E0476264}"/>
              </a:ext>
            </a:extLst>
          </p:cNvPr>
          <p:cNvSpPr/>
          <p:nvPr/>
        </p:nvSpPr>
        <p:spPr>
          <a:xfrm>
            <a:off x="7566807" y="2955171"/>
            <a:ext cx="83207" cy="441289"/>
          </a:xfrm>
          <a:prstGeom prst="rect">
            <a:avLst/>
          </a:prstGeom>
          <a:solidFill>
            <a:srgbClr val="2573BA"/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21E8CE3-B2E7-4848-8E33-56940466BE81}"/>
              </a:ext>
            </a:extLst>
          </p:cNvPr>
          <p:cNvSpPr/>
          <p:nvPr/>
        </p:nvSpPr>
        <p:spPr>
          <a:xfrm>
            <a:off x="8129397" y="3184996"/>
            <a:ext cx="83207" cy="212787"/>
          </a:xfrm>
          <a:prstGeom prst="rect">
            <a:avLst/>
          </a:prstGeom>
          <a:solidFill>
            <a:srgbClr val="2573BA"/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EB0F9667-8FD2-4EAC-B239-C67B8BA96467}"/>
              </a:ext>
            </a:extLst>
          </p:cNvPr>
          <p:cNvSpPr/>
          <p:nvPr/>
        </p:nvSpPr>
        <p:spPr>
          <a:xfrm>
            <a:off x="6975759" y="3383209"/>
            <a:ext cx="1615125" cy="2462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latin typeface="Calibri" panose="020F0502020204030204" pitchFamily="34" charset="0"/>
              </a:rPr>
              <a:t>BIO1  BIO2  ...          BIO48</a:t>
            </a:r>
            <a:endParaRPr lang="en-US" sz="1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7681C56-00DE-4AB8-9B46-98435C488725}"/>
              </a:ext>
            </a:extLst>
          </p:cNvPr>
          <p:cNvSpPr/>
          <p:nvPr/>
        </p:nvSpPr>
        <p:spPr>
          <a:xfrm rot="16200000">
            <a:off x="6556117" y="3001964"/>
            <a:ext cx="846452" cy="24622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latin typeface="Calibri" panose="020F0502020204030204" pitchFamily="34" charset="0"/>
              </a:rPr>
              <a:t>dPSI_Ev430</a:t>
            </a:r>
            <a:endParaRPr lang="en-US" sz="1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98DB643-1FF9-4E3B-8E6F-8B558A63DD32}"/>
              </a:ext>
            </a:extLst>
          </p:cNvPr>
          <p:cNvSpPr/>
          <p:nvPr/>
        </p:nvSpPr>
        <p:spPr>
          <a:xfrm>
            <a:off x="7966502" y="2955171"/>
            <a:ext cx="83207" cy="441289"/>
          </a:xfrm>
          <a:prstGeom prst="rect">
            <a:avLst/>
          </a:prstGeom>
          <a:solidFill>
            <a:srgbClr val="2573BA"/>
          </a:solidFill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Arrow: Right 158">
            <a:extLst>
              <a:ext uri="{FF2B5EF4-FFF2-40B4-BE49-F238E27FC236}">
                <a16:creationId xmlns:a16="http://schemas.microsoft.com/office/drawing/2014/main" id="{ED2DB332-E07D-4FE3-A862-A2C21E9F9454}"/>
              </a:ext>
            </a:extLst>
          </p:cNvPr>
          <p:cNvSpPr/>
          <p:nvPr/>
        </p:nvSpPr>
        <p:spPr>
          <a:xfrm>
            <a:off x="6251890" y="3917587"/>
            <a:ext cx="543901" cy="214536"/>
          </a:xfrm>
          <a:prstGeom prst="rightArrow">
            <a:avLst/>
          </a:prstGeom>
          <a:solidFill>
            <a:srgbClr val="2573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22A6A95-19F3-49DC-ABA8-98DDCA09EB65}"/>
              </a:ext>
            </a:extLst>
          </p:cNvPr>
          <p:cNvSpPr/>
          <p:nvPr/>
        </p:nvSpPr>
        <p:spPr>
          <a:xfrm>
            <a:off x="6853751" y="3631516"/>
            <a:ext cx="1754624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5B82"/>
                </a:solidFill>
                <a:latin typeface="Calibri" panose="020F0502020204030204" pitchFamily="34" charset="0"/>
              </a:rPr>
              <a:t>Common spliced events</a:t>
            </a:r>
            <a:endParaRPr lang="en-US" sz="1200" dirty="0">
              <a:solidFill>
                <a:srgbClr val="005B82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435BC2C7-B52F-420D-8068-30AFD14DCD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50673" y="3919908"/>
            <a:ext cx="1107051" cy="725889"/>
          </a:xfrm>
          <a:prstGeom prst="rect">
            <a:avLst/>
          </a:prstGeom>
        </p:spPr>
      </p:pic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5DC54B79-E194-41C5-804D-F254349D94B1}"/>
              </a:ext>
            </a:extLst>
          </p:cNvPr>
          <p:cNvCxnSpPr>
            <a:cxnSpLocks/>
          </p:cNvCxnSpPr>
          <p:nvPr/>
        </p:nvCxnSpPr>
        <p:spPr>
          <a:xfrm>
            <a:off x="5246592" y="2278034"/>
            <a:ext cx="0" cy="952027"/>
          </a:xfrm>
          <a:prstGeom prst="line">
            <a:avLst/>
          </a:prstGeom>
          <a:ln w="15875">
            <a:solidFill>
              <a:schemeClr val="tx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46228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42188"/>
            <a:ext cx="328527" cy="219456"/>
          </a:xfrm>
        </p:spPr>
        <p:txBody>
          <a:bodyPr/>
          <a:lstStyle/>
          <a:p>
            <a:fld id="{AD6BAA4E-5F47-E640-8B90-67FB6D90528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F4C17F4-6F13-4B1A-9B38-3BA7AB26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765" y="26610"/>
            <a:ext cx="8989265" cy="756829"/>
          </a:xfrm>
        </p:spPr>
        <p:txBody>
          <a:bodyPr/>
          <a:lstStyle/>
          <a:p>
            <a:r>
              <a:rPr lang="en-US" sz="2400" dirty="0"/>
              <a:t>Construct a database of altered splicing events upon compound treatments, and streamline the process: Ask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DC98390-EA45-4305-A8BF-B54DE1A81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184701"/>
              </p:ext>
            </p:extLst>
          </p:nvPr>
        </p:nvGraphicFramePr>
        <p:xfrm>
          <a:off x="104140" y="923925"/>
          <a:ext cx="5283200" cy="1714500"/>
        </p:xfrm>
        <a:graphic>
          <a:graphicData uri="http://schemas.openxmlformats.org/drawingml/2006/table">
            <a:tbl>
              <a:tblPr/>
              <a:tblGrid>
                <a:gridCol w="1473200">
                  <a:extLst>
                    <a:ext uri="{9D8B030D-6E8A-4147-A177-3AD203B41FA5}">
                      <a16:colId xmlns:a16="http://schemas.microsoft.com/office/drawing/2014/main" val="84790745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2370468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15570704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132686164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166065188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72168329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4277753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73337594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8937324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18283779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29265076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71319633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143124393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691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5954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culture (NGN2)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6892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cell+compound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00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91563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analysis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864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ingestion into DB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0614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chemical matter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9149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 and visualization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82330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761D182-B092-4C87-B05F-6314F91DA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26709"/>
              </p:ext>
            </p:extLst>
          </p:nvPr>
        </p:nvGraphicFramePr>
        <p:xfrm>
          <a:off x="66675" y="2963704"/>
          <a:ext cx="7188200" cy="1714500"/>
        </p:xfrm>
        <a:graphic>
          <a:graphicData uri="http://schemas.openxmlformats.org/drawingml/2006/table">
            <a:tbl>
              <a:tblPr/>
              <a:tblGrid>
                <a:gridCol w="1473200">
                  <a:extLst>
                    <a:ext uri="{9D8B030D-6E8A-4147-A177-3AD203B41FA5}">
                      <a16:colId xmlns:a16="http://schemas.microsoft.com/office/drawing/2014/main" val="368608005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52379686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14329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43987701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197669159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11673213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405794955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76907203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418037883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402699479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72579587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38970968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326424816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68035757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179827403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657556109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19040127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12534481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897003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III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6823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563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culture (NGN2)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7488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cell+compound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5673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3064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analysis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7264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ingestion into DB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52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chemical matter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5343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 and visualization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25459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EA5D584F-C818-4727-9652-93902C89C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658508"/>
              </p:ext>
            </p:extLst>
          </p:nvPr>
        </p:nvGraphicFramePr>
        <p:xfrm>
          <a:off x="5457825" y="923925"/>
          <a:ext cx="3495676" cy="1714500"/>
        </p:xfrm>
        <a:graphic>
          <a:graphicData uri="http://schemas.openxmlformats.org/drawingml/2006/table">
            <a:tbl>
              <a:tblPr/>
              <a:tblGrid>
                <a:gridCol w="476250">
                  <a:extLst>
                    <a:ext uri="{9D8B030D-6E8A-4147-A177-3AD203B41FA5}">
                      <a16:colId xmlns:a16="http://schemas.microsoft.com/office/drawing/2014/main" val="4218688976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25276416"/>
                    </a:ext>
                  </a:extLst>
                </a:gridCol>
                <a:gridCol w="2419351">
                  <a:extLst>
                    <a:ext uri="{9D8B030D-6E8A-4147-A177-3AD203B41FA5}">
                      <a16:colId xmlns:a16="http://schemas.microsoft.com/office/drawing/2014/main" val="94409911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1143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162,000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0003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359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internal FTE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2162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$33,000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reagent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3916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internal FTE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2095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internal FTE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8477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$9,000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all around the year, outsourced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59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$120,000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Outsourced, &lt;1 year remaining out of 1.5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073646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38B97440-FDF0-4C16-8BE1-C1F477C42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154054"/>
              </p:ext>
            </p:extLst>
          </p:nvPr>
        </p:nvGraphicFramePr>
        <p:xfrm>
          <a:off x="7292975" y="2963704"/>
          <a:ext cx="1765299" cy="1714500"/>
        </p:xfrm>
        <a:graphic>
          <a:graphicData uri="http://schemas.openxmlformats.org/drawingml/2006/table">
            <a:tbl>
              <a:tblPr/>
              <a:tblGrid>
                <a:gridCol w="413932">
                  <a:extLst>
                    <a:ext uri="{9D8B030D-6E8A-4147-A177-3AD203B41FA5}">
                      <a16:colId xmlns:a16="http://schemas.microsoft.com/office/drawing/2014/main" val="1440112937"/>
                    </a:ext>
                  </a:extLst>
                </a:gridCol>
                <a:gridCol w="593506">
                  <a:extLst>
                    <a:ext uri="{9D8B030D-6E8A-4147-A177-3AD203B41FA5}">
                      <a16:colId xmlns:a16="http://schemas.microsoft.com/office/drawing/2014/main" val="435015732"/>
                    </a:ext>
                  </a:extLst>
                </a:gridCol>
                <a:gridCol w="757861">
                  <a:extLst>
                    <a:ext uri="{9D8B030D-6E8A-4147-A177-3AD203B41FA5}">
                      <a16:colId xmlns:a16="http://schemas.microsoft.com/office/drawing/2014/main" val="212085629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87243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7973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8635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internal FTE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8756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$85,000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reagent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2785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internal FTE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66371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internal FTE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4436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$45,000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as above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75960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$120,000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as above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722104"/>
                  </a:ext>
                </a:extLst>
              </a:tr>
            </a:tbl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1C5EE410-E29D-4AC7-B837-703C87E2D26F}"/>
              </a:ext>
            </a:extLst>
          </p:cNvPr>
          <p:cNvSpPr/>
          <p:nvPr/>
        </p:nvSpPr>
        <p:spPr>
          <a:xfrm>
            <a:off x="33654" y="631210"/>
            <a:ext cx="4176395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5B82"/>
                </a:solidFill>
                <a:effectLst/>
                <a:latin typeface="Calibri" panose="020F0502020204030204" pitchFamily="34" charset="0"/>
              </a:rPr>
              <a:t>10 compounds, 2 doses: 3 months</a:t>
            </a:r>
            <a:endParaRPr lang="en-US" sz="1200" dirty="0">
              <a:solidFill>
                <a:srgbClr val="005B82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C562D4-FBE6-4A86-B62E-D9F4F95FE2B6}"/>
              </a:ext>
            </a:extLst>
          </p:cNvPr>
          <p:cNvSpPr/>
          <p:nvPr/>
        </p:nvSpPr>
        <p:spPr>
          <a:xfrm>
            <a:off x="5310505" y="648660"/>
            <a:ext cx="1585595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5B82"/>
                </a:solidFill>
                <a:effectLst/>
                <a:latin typeface="Calibri" panose="020F0502020204030204" pitchFamily="34" charset="0"/>
              </a:rPr>
              <a:t> 3 rounds per year:</a:t>
            </a:r>
            <a:endParaRPr lang="en-US" sz="1200" dirty="0">
              <a:solidFill>
                <a:srgbClr val="005B82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B00A72E-783E-4C19-8F67-3456B4EBB931}"/>
              </a:ext>
            </a:extLst>
          </p:cNvPr>
          <p:cNvSpPr/>
          <p:nvPr/>
        </p:nvSpPr>
        <p:spPr>
          <a:xfrm>
            <a:off x="0" y="2705100"/>
            <a:ext cx="4176395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5B82"/>
                </a:solidFill>
                <a:effectLst/>
                <a:latin typeface="Calibri" panose="020F0502020204030204" pitchFamily="34" charset="0"/>
              </a:rPr>
              <a:t>100 compounds, 2 doses: 5 months</a:t>
            </a:r>
            <a:endParaRPr lang="en-US" sz="1200" dirty="0">
              <a:solidFill>
                <a:srgbClr val="005B82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3DD3E0-E5AB-48A5-8F4A-2C6FEBCF2D04}"/>
              </a:ext>
            </a:extLst>
          </p:cNvPr>
          <p:cNvSpPr/>
          <p:nvPr/>
        </p:nvSpPr>
        <p:spPr>
          <a:xfrm>
            <a:off x="7226300" y="2696535"/>
            <a:ext cx="1585595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5B82"/>
                </a:solidFill>
                <a:effectLst/>
                <a:latin typeface="Calibri" panose="020F0502020204030204" pitchFamily="34" charset="0"/>
              </a:rPr>
              <a:t> 1 round per year:</a:t>
            </a:r>
            <a:endParaRPr lang="en-US" sz="1200" dirty="0">
              <a:solidFill>
                <a:srgbClr val="005B82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68235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232BFC-75EA-4F76-BE56-6FD326273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93380"/>
              </p:ext>
            </p:extLst>
          </p:nvPr>
        </p:nvGraphicFramePr>
        <p:xfrm>
          <a:off x="287336" y="1289050"/>
          <a:ext cx="8569327" cy="30607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2338">
                  <a:extLst>
                    <a:ext uri="{9D8B030D-6E8A-4147-A177-3AD203B41FA5}">
                      <a16:colId xmlns:a16="http://schemas.microsoft.com/office/drawing/2014/main" val="1214031625"/>
                    </a:ext>
                  </a:extLst>
                </a:gridCol>
                <a:gridCol w="523788">
                  <a:extLst>
                    <a:ext uri="{9D8B030D-6E8A-4147-A177-3AD203B41FA5}">
                      <a16:colId xmlns:a16="http://schemas.microsoft.com/office/drawing/2014/main" val="285873363"/>
                    </a:ext>
                  </a:extLst>
                </a:gridCol>
                <a:gridCol w="1009062">
                  <a:extLst>
                    <a:ext uri="{9D8B030D-6E8A-4147-A177-3AD203B41FA5}">
                      <a16:colId xmlns:a16="http://schemas.microsoft.com/office/drawing/2014/main" val="2540136451"/>
                    </a:ext>
                  </a:extLst>
                </a:gridCol>
                <a:gridCol w="539193">
                  <a:extLst>
                    <a:ext uri="{9D8B030D-6E8A-4147-A177-3AD203B41FA5}">
                      <a16:colId xmlns:a16="http://schemas.microsoft.com/office/drawing/2014/main" val="1207550136"/>
                    </a:ext>
                  </a:extLst>
                </a:gridCol>
                <a:gridCol w="693249">
                  <a:extLst>
                    <a:ext uri="{9D8B030D-6E8A-4147-A177-3AD203B41FA5}">
                      <a16:colId xmlns:a16="http://schemas.microsoft.com/office/drawing/2014/main" val="2896987908"/>
                    </a:ext>
                  </a:extLst>
                </a:gridCol>
                <a:gridCol w="539193">
                  <a:extLst>
                    <a:ext uri="{9D8B030D-6E8A-4147-A177-3AD203B41FA5}">
                      <a16:colId xmlns:a16="http://schemas.microsoft.com/office/drawing/2014/main" val="133545682"/>
                    </a:ext>
                  </a:extLst>
                </a:gridCol>
                <a:gridCol w="571930">
                  <a:extLst>
                    <a:ext uri="{9D8B030D-6E8A-4147-A177-3AD203B41FA5}">
                      <a16:colId xmlns:a16="http://schemas.microsoft.com/office/drawing/2014/main" val="753405989"/>
                    </a:ext>
                  </a:extLst>
                </a:gridCol>
                <a:gridCol w="862710">
                  <a:extLst>
                    <a:ext uri="{9D8B030D-6E8A-4147-A177-3AD203B41FA5}">
                      <a16:colId xmlns:a16="http://schemas.microsoft.com/office/drawing/2014/main" val="510470155"/>
                    </a:ext>
                  </a:extLst>
                </a:gridCol>
                <a:gridCol w="369733">
                  <a:extLst>
                    <a:ext uri="{9D8B030D-6E8A-4147-A177-3AD203B41FA5}">
                      <a16:colId xmlns:a16="http://schemas.microsoft.com/office/drawing/2014/main" val="720410159"/>
                    </a:ext>
                  </a:extLst>
                </a:gridCol>
                <a:gridCol w="369733">
                  <a:extLst>
                    <a:ext uri="{9D8B030D-6E8A-4147-A177-3AD203B41FA5}">
                      <a16:colId xmlns:a16="http://schemas.microsoft.com/office/drawing/2014/main" val="3511620540"/>
                    </a:ext>
                  </a:extLst>
                </a:gridCol>
                <a:gridCol w="369733">
                  <a:extLst>
                    <a:ext uri="{9D8B030D-6E8A-4147-A177-3AD203B41FA5}">
                      <a16:colId xmlns:a16="http://schemas.microsoft.com/office/drawing/2014/main" val="2527871957"/>
                    </a:ext>
                  </a:extLst>
                </a:gridCol>
                <a:gridCol w="369733">
                  <a:extLst>
                    <a:ext uri="{9D8B030D-6E8A-4147-A177-3AD203B41FA5}">
                      <a16:colId xmlns:a16="http://schemas.microsoft.com/office/drawing/2014/main" val="1550394323"/>
                    </a:ext>
                  </a:extLst>
                </a:gridCol>
                <a:gridCol w="369733">
                  <a:extLst>
                    <a:ext uri="{9D8B030D-6E8A-4147-A177-3AD203B41FA5}">
                      <a16:colId xmlns:a16="http://schemas.microsoft.com/office/drawing/2014/main" val="2198710672"/>
                    </a:ext>
                  </a:extLst>
                </a:gridCol>
                <a:gridCol w="369733">
                  <a:extLst>
                    <a:ext uri="{9D8B030D-6E8A-4147-A177-3AD203B41FA5}">
                      <a16:colId xmlns:a16="http://schemas.microsoft.com/office/drawing/2014/main" val="2166980074"/>
                    </a:ext>
                  </a:extLst>
                </a:gridCol>
                <a:gridCol w="369733">
                  <a:extLst>
                    <a:ext uri="{9D8B030D-6E8A-4147-A177-3AD203B41FA5}">
                      <a16:colId xmlns:a16="http://schemas.microsoft.com/office/drawing/2014/main" val="3380520883"/>
                    </a:ext>
                  </a:extLst>
                </a:gridCol>
                <a:gridCol w="369733">
                  <a:extLst>
                    <a:ext uri="{9D8B030D-6E8A-4147-A177-3AD203B41FA5}">
                      <a16:colId xmlns:a16="http://schemas.microsoft.com/office/drawing/2014/main" val="3665045485"/>
                    </a:ext>
                  </a:extLst>
                </a:gridCol>
              </a:tblGrid>
              <a:tr h="115593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extLst>
                  <a:ext uri="{0D108BD9-81ED-4DB2-BD59-A6C34878D82A}">
                    <a16:rowId xmlns:a16="http://schemas.microsoft.com/office/drawing/2014/main" val="250137833"/>
                  </a:ext>
                </a:extLst>
              </a:tr>
              <a:tr h="11559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compound per run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Request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 compounds per run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extLst>
                  <a:ext uri="{0D108BD9-81ED-4DB2-BD59-A6C34878D82A}">
                    <a16:rowId xmlns:a16="http://schemas.microsoft.com/office/drawing/2014/main" val="3895186482"/>
                  </a:ext>
                </a:extLst>
              </a:tr>
              <a:tr h="115593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current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 compounds per run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2 doses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2 doses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extLst>
                  <a:ext uri="{0D108BD9-81ED-4DB2-BD59-A6C34878D82A}">
                    <a16:rowId xmlns:a16="http://schemas.microsoft.com/office/drawing/2014/main" val="436997871"/>
                  </a:ext>
                </a:extLst>
              </a:tr>
              <a:tr h="209224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actual 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hands-on time FTE in days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FTE per year per run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per year (3x runs)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reagent/budget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source cell culture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75000000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cell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it-IT" sz="700" u="none" strike="noStrike">
                          <a:effectLst/>
                        </a:rPr>
                        <a:t>2 dose, triplicate per compound</a:t>
                      </a:r>
                      <a:endParaRPr lang="it-I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803160"/>
                  </a:ext>
                </a:extLst>
              </a:tr>
              <a:tr h="209224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actual 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hands-on time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misc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FTE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reagent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extLst>
                  <a:ext uri="{0D108BD9-81ED-4DB2-BD59-A6C34878D82A}">
                    <a16:rowId xmlns:a16="http://schemas.microsoft.com/office/drawing/2014/main" val="1946066875"/>
                  </a:ext>
                </a:extLst>
              </a:tr>
              <a:tr h="11559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cell culture (NGN2)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4 weeks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0.12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cell culture (NGN2)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5wk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1wk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75M cells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&gt; Ask Sandi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extLst>
                  <a:ext uri="{0D108BD9-81ED-4DB2-BD59-A6C34878D82A}">
                    <a16:rowId xmlns:a16="http://schemas.microsoft.com/office/drawing/2014/main" val="4220594887"/>
                  </a:ext>
                </a:extLst>
              </a:tr>
              <a:tr h="11559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chemical matter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3 weeks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2 weeks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0.1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$9,000 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chemical matter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20wk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20wk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$45,000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(if outsourced)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extLst>
                  <a:ext uri="{0D108BD9-81ED-4DB2-BD59-A6C34878D82A}">
                    <a16:rowId xmlns:a16="http://schemas.microsoft.com/office/drawing/2014/main" val="2677350248"/>
                  </a:ext>
                </a:extLst>
              </a:tr>
              <a:tr h="11559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cell+compound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cell+compound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3days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extLst>
                  <a:ext uri="{0D108BD9-81ED-4DB2-BD59-A6C34878D82A}">
                    <a16:rowId xmlns:a16="http://schemas.microsoft.com/office/drawing/2014/main" val="1122189668"/>
                  </a:ext>
                </a:extLst>
              </a:tr>
              <a:tr h="11559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RNAseq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 week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$63,000 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RNAseq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4wk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2wk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$85,000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extLst>
                  <a:ext uri="{0D108BD9-81ED-4DB2-BD59-A6C34878D82A}">
                    <a16:rowId xmlns:a16="http://schemas.microsoft.com/office/drawing/2014/main" val="1223161027"/>
                  </a:ext>
                </a:extLst>
              </a:tr>
              <a:tr h="11559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data analysis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3 weeks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internal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data analysis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4wk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3wk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internal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extLst>
                  <a:ext uri="{0D108BD9-81ED-4DB2-BD59-A6C34878D82A}">
                    <a16:rowId xmlns:a16="http://schemas.microsoft.com/office/drawing/2014/main" val="34877926"/>
                  </a:ext>
                </a:extLst>
              </a:tr>
              <a:tr h="34678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construction of database and visualziation platform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1.5 years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$120,000 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construction of database and visualziation platform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done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extLst>
                  <a:ext uri="{0D108BD9-81ED-4DB2-BD59-A6C34878D82A}">
                    <a16:rowId xmlns:a16="http://schemas.microsoft.com/office/drawing/2014/main" val="1900046661"/>
                  </a:ext>
                </a:extLst>
              </a:tr>
              <a:tr h="11559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data ingestion into DB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 week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0.06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internal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data ingestion into DB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2wk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2wk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internal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extLst>
                  <a:ext uri="{0D108BD9-81ED-4DB2-BD59-A6C34878D82A}">
                    <a16:rowId xmlns:a16="http://schemas.microsoft.com/office/drawing/2014/main" val="2430272348"/>
                  </a:ext>
                </a:extLst>
              </a:tr>
              <a:tr h="11559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total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total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extLst>
                  <a:ext uri="{0D108BD9-81ED-4DB2-BD59-A6C34878D82A}">
                    <a16:rowId xmlns:a16="http://schemas.microsoft.com/office/drawing/2014/main" val="3358276346"/>
                  </a:ext>
                </a:extLst>
              </a:tr>
              <a:tr h="11559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start to finish per run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12 weeks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0.76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1.38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start to finish per run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15wk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extLst>
                  <a:ext uri="{0D108BD9-81ED-4DB2-BD59-A6C34878D82A}">
                    <a16:rowId xmlns:a16="http://schemas.microsoft.com/office/drawing/2014/main" val="3588025621"/>
                  </a:ext>
                </a:extLst>
              </a:tr>
              <a:tr h="115593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extLst>
                  <a:ext uri="{0D108BD9-81ED-4DB2-BD59-A6C34878D82A}">
                    <a16:rowId xmlns:a16="http://schemas.microsoft.com/office/drawing/2014/main" val="1780735910"/>
                  </a:ext>
                </a:extLst>
              </a:tr>
              <a:tr h="115593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JH&gt; for RASLseq .. Also plot Dose-response (ask BSSI)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extLst>
                  <a:ext uri="{0D108BD9-81ED-4DB2-BD59-A6C34878D82A}">
                    <a16:rowId xmlns:a16="http://schemas.microsoft.com/office/drawing/2014/main" val="2586872762"/>
                  </a:ext>
                </a:extLst>
              </a:tr>
              <a:tr h="115593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parallel approac for BSSI RASLseq and Zhen's catching up.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extLst>
                  <a:ext uri="{0D108BD9-81ED-4DB2-BD59-A6C34878D82A}">
                    <a16:rowId xmlns:a16="http://schemas.microsoft.com/office/drawing/2014/main" val="3090843231"/>
                  </a:ext>
                </a:extLst>
              </a:tr>
              <a:tr h="115593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extLst>
                  <a:ext uri="{0D108BD9-81ED-4DB2-BD59-A6C34878D82A}">
                    <a16:rowId xmlns:a16="http://schemas.microsoft.com/office/drawing/2014/main" val="4238131226"/>
                  </a:ext>
                </a:extLst>
              </a:tr>
              <a:tr h="115593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samples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$3600/plate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extLst>
                  <a:ext uri="{0D108BD9-81ED-4DB2-BD59-A6C34878D82A}">
                    <a16:rowId xmlns:a16="http://schemas.microsoft.com/office/drawing/2014/main" val="2529253"/>
                  </a:ext>
                </a:extLst>
              </a:tr>
              <a:tr h="115593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2 plates, 50M fragments : ~$21k (libprep and sequencing)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80" marR="5780" marT="5780" marB="0" anchor="b"/>
                </a:tc>
                <a:extLst>
                  <a:ext uri="{0D108BD9-81ED-4DB2-BD59-A6C34878D82A}">
                    <a16:rowId xmlns:a16="http://schemas.microsoft.com/office/drawing/2014/main" val="4218719650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EA3CD5EB-7F5C-437A-8CAC-3DAE1EF3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765" y="26610"/>
            <a:ext cx="8989265" cy="756829"/>
          </a:xfrm>
        </p:spPr>
        <p:txBody>
          <a:bodyPr/>
          <a:lstStyle/>
          <a:p>
            <a:r>
              <a:rPr lang="en-US" sz="2400" dirty="0"/>
              <a:t>Construct a database of altered splicing events upon compound treatments, and streamline the process: Ask – supplementary slide</a:t>
            </a:r>
          </a:p>
        </p:txBody>
      </p:sp>
    </p:spTree>
    <p:extLst>
      <p:ext uri="{BB962C8B-B14F-4D97-AF65-F5344CB8AC3E}">
        <p14:creationId xmlns:p14="http://schemas.microsoft.com/office/powerpoint/2010/main" val="34410866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EC11-7477-42CC-9BA0-1E980E920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/>
              <a:t>Focusing capabilities for potential buildout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E708E2A-F293-5647-A03E-93701975CBE8}"/>
              </a:ext>
            </a:extLst>
          </p:cNvPr>
          <p:cNvGraphicFramePr>
            <a:graphicFrameLocks noGrp="1"/>
          </p:cNvGraphicFramePr>
          <p:nvPr/>
        </p:nvGraphicFramePr>
        <p:xfrm>
          <a:off x="295274" y="547900"/>
          <a:ext cx="8577310" cy="3955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747">
                  <a:extLst>
                    <a:ext uri="{9D8B030D-6E8A-4147-A177-3AD203B41FA5}">
                      <a16:colId xmlns:a16="http://schemas.microsoft.com/office/drawing/2014/main" val="3743595212"/>
                    </a:ext>
                  </a:extLst>
                </a:gridCol>
                <a:gridCol w="513347">
                  <a:extLst>
                    <a:ext uri="{9D8B030D-6E8A-4147-A177-3AD203B41FA5}">
                      <a16:colId xmlns:a16="http://schemas.microsoft.com/office/drawing/2014/main" val="4171091515"/>
                    </a:ext>
                  </a:extLst>
                </a:gridCol>
                <a:gridCol w="601579">
                  <a:extLst>
                    <a:ext uri="{9D8B030D-6E8A-4147-A177-3AD203B41FA5}">
                      <a16:colId xmlns:a16="http://schemas.microsoft.com/office/drawing/2014/main" val="1039176449"/>
                    </a:ext>
                  </a:extLst>
                </a:gridCol>
                <a:gridCol w="537411">
                  <a:extLst>
                    <a:ext uri="{9D8B030D-6E8A-4147-A177-3AD203B41FA5}">
                      <a16:colId xmlns:a16="http://schemas.microsoft.com/office/drawing/2014/main" val="4025024855"/>
                    </a:ext>
                  </a:extLst>
                </a:gridCol>
                <a:gridCol w="697831">
                  <a:extLst>
                    <a:ext uri="{9D8B030D-6E8A-4147-A177-3AD203B41FA5}">
                      <a16:colId xmlns:a16="http://schemas.microsoft.com/office/drawing/2014/main" val="3039152254"/>
                    </a:ext>
                  </a:extLst>
                </a:gridCol>
                <a:gridCol w="449179">
                  <a:extLst>
                    <a:ext uri="{9D8B030D-6E8A-4147-A177-3AD203B41FA5}">
                      <a16:colId xmlns:a16="http://schemas.microsoft.com/office/drawing/2014/main" val="2341447515"/>
                    </a:ext>
                  </a:extLst>
                </a:gridCol>
                <a:gridCol w="858253">
                  <a:extLst>
                    <a:ext uri="{9D8B030D-6E8A-4147-A177-3AD203B41FA5}">
                      <a16:colId xmlns:a16="http://schemas.microsoft.com/office/drawing/2014/main" val="1686198410"/>
                    </a:ext>
                  </a:extLst>
                </a:gridCol>
                <a:gridCol w="633663">
                  <a:extLst>
                    <a:ext uri="{9D8B030D-6E8A-4147-A177-3AD203B41FA5}">
                      <a16:colId xmlns:a16="http://schemas.microsoft.com/office/drawing/2014/main" val="1350162370"/>
                    </a:ext>
                  </a:extLst>
                </a:gridCol>
                <a:gridCol w="826169">
                  <a:extLst>
                    <a:ext uri="{9D8B030D-6E8A-4147-A177-3AD203B41FA5}">
                      <a16:colId xmlns:a16="http://schemas.microsoft.com/office/drawing/2014/main" val="4041908063"/>
                    </a:ext>
                  </a:extLst>
                </a:gridCol>
                <a:gridCol w="1461131">
                  <a:extLst>
                    <a:ext uri="{9D8B030D-6E8A-4147-A177-3AD203B41FA5}">
                      <a16:colId xmlns:a16="http://schemas.microsoft.com/office/drawing/2014/main" val="529851104"/>
                    </a:ext>
                  </a:extLst>
                </a:gridCol>
              </a:tblGrid>
              <a:tr h="400144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Effort: Impact -&gt;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Target ID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Site ID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SM Hit ID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SM  </a:t>
                      </a:r>
                      <a:r>
                        <a:rPr lang="en-US" sz="800" dirty="0" err="1">
                          <a:solidFill>
                            <a:schemeClr val="bg1"/>
                          </a:solidFill>
                        </a:rPr>
                        <a:t>Opt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/Safety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MOA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Benefit from </a:t>
                      </a:r>
                      <a:r>
                        <a:rPr lang="en-US" sz="800" dirty="0" err="1">
                          <a:solidFill>
                            <a:schemeClr val="bg1"/>
                          </a:solidFill>
                        </a:rPr>
                        <a:t>addtnl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bg1"/>
                          </a:solidFill>
                        </a:rPr>
                        <a:t>investmnt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Timeline to impact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First pass prioritization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Sub-team for deep dive into what build would look like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457140"/>
                  </a:ext>
                </a:extLst>
              </a:tr>
              <a:tr h="223445">
                <a:tc>
                  <a:txBody>
                    <a:bodyPr/>
                    <a:lstStyle/>
                    <a:p>
                      <a:r>
                        <a:rPr lang="en-US" sz="800" dirty="0"/>
                        <a:t>Target prioritization framework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936450"/>
                  </a:ext>
                </a:extLst>
              </a:tr>
              <a:tr h="346792">
                <a:tc>
                  <a:txBody>
                    <a:bodyPr/>
                    <a:lstStyle/>
                    <a:p>
                      <a:r>
                        <a:rPr lang="en-US" sz="800" dirty="0"/>
                        <a:t>Transcriptomic dataset generation/analysis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Dann, Thomas, James,</a:t>
                      </a:r>
                    </a:p>
                    <a:p>
                      <a:pPr algn="ctr"/>
                      <a:r>
                        <a:rPr lang="en-US" sz="800" dirty="0"/>
                        <a:t>Jessica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336754"/>
                  </a:ext>
                </a:extLst>
              </a:tr>
              <a:tr h="31763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Database for splicing data integration: Query by </a:t>
                      </a:r>
                      <a:r>
                        <a:rPr lang="en-US" sz="800" dirty="0" err="1"/>
                        <a:t>Cmpd</a:t>
                      </a:r>
                      <a:r>
                        <a:rPr lang="en-US" sz="800" dirty="0"/>
                        <a:t>/Target/Structure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436892"/>
                  </a:ext>
                </a:extLst>
              </a:tr>
              <a:tr h="346792">
                <a:tc>
                  <a:txBody>
                    <a:bodyPr/>
                    <a:lstStyle/>
                    <a:p>
                      <a:r>
                        <a:rPr lang="en-US" sz="800" dirty="0"/>
                        <a:t>Comp. RNA structural methods (e.g. </a:t>
                      </a:r>
                      <a:r>
                        <a:rPr lang="en-US" sz="800" dirty="0" err="1"/>
                        <a:t>Nymirum</a:t>
                      </a:r>
                      <a:r>
                        <a:rPr lang="en-US" sz="80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Linlong</a:t>
                      </a:r>
                      <a:r>
                        <a:rPr lang="en-US" sz="800" dirty="0"/>
                        <a:t>, Kevin, James, Govinda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972427"/>
                  </a:ext>
                </a:extLst>
              </a:tr>
              <a:tr h="237139">
                <a:tc>
                  <a:txBody>
                    <a:bodyPr/>
                    <a:lstStyle/>
                    <a:p>
                      <a:r>
                        <a:rPr lang="en-US" sz="800" dirty="0" err="1"/>
                        <a:t>Biophys</a:t>
                      </a:r>
                      <a:r>
                        <a:rPr lang="en-US" sz="800" dirty="0"/>
                        <a:t>. def of </a:t>
                      </a:r>
                      <a:r>
                        <a:rPr lang="en-US" sz="800" dirty="0" err="1"/>
                        <a:t>RNA:protein:SM</a:t>
                      </a:r>
                      <a:r>
                        <a:rPr lang="en-US" sz="800" dirty="0"/>
                        <a:t> interactions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721123"/>
                  </a:ext>
                </a:extLst>
              </a:tr>
              <a:tr h="223445">
                <a:tc>
                  <a:txBody>
                    <a:bodyPr/>
                    <a:lstStyle/>
                    <a:p>
                      <a:r>
                        <a:rPr lang="en-US" sz="800" dirty="0"/>
                        <a:t>HT Splicing Assays (e.g. RASL-seq)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Jessica, Joon, Catherine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4412320"/>
                  </a:ext>
                </a:extLst>
              </a:tr>
              <a:tr h="223445">
                <a:tc>
                  <a:txBody>
                    <a:bodyPr/>
                    <a:lstStyle/>
                    <a:p>
                      <a:r>
                        <a:rPr lang="en-US" sz="800" dirty="0"/>
                        <a:t>Artificial splicing factors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741223"/>
                  </a:ext>
                </a:extLst>
              </a:tr>
              <a:tr h="223445">
                <a:tc>
                  <a:txBody>
                    <a:bodyPr/>
                    <a:lstStyle/>
                    <a:p>
                      <a:r>
                        <a:rPr lang="en-US" sz="800" dirty="0"/>
                        <a:t>HT qPCR platform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Mei, James, Jessica, Catherine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181076"/>
                  </a:ext>
                </a:extLst>
              </a:tr>
              <a:tr h="346792">
                <a:tc>
                  <a:txBody>
                    <a:bodyPr/>
                    <a:lstStyle/>
                    <a:p>
                      <a:r>
                        <a:rPr lang="en-US" sz="800" dirty="0"/>
                        <a:t>Chemical matter buildout (increased diversity)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James, Simone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030516"/>
                  </a:ext>
                </a:extLst>
              </a:tr>
              <a:tr h="223445">
                <a:tc>
                  <a:txBody>
                    <a:bodyPr/>
                    <a:lstStyle/>
                    <a:p>
                      <a:r>
                        <a:rPr lang="en-US" sz="800" dirty="0" err="1"/>
                        <a:t>SM:protein</a:t>
                      </a:r>
                      <a:r>
                        <a:rPr lang="en-US" sz="800" dirty="0"/>
                        <a:t>/RNA ChemBio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Kurt, James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364654"/>
                  </a:ext>
                </a:extLst>
              </a:tr>
              <a:tr h="223445">
                <a:tc>
                  <a:txBody>
                    <a:bodyPr/>
                    <a:lstStyle/>
                    <a:p>
                      <a:r>
                        <a:rPr lang="en-US" sz="800" dirty="0"/>
                        <a:t>Safety -&gt; Selectivity understanding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Colin, Jessica, James, Kevin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535193"/>
                  </a:ext>
                </a:extLst>
              </a:tr>
              <a:tr h="223445">
                <a:tc>
                  <a:txBody>
                    <a:bodyPr/>
                    <a:lstStyle/>
                    <a:p>
                      <a:r>
                        <a:rPr lang="en-US" sz="800" dirty="0"/>
                        <a:t>Other?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31989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D29695-BA49-884C-91A5-5D26B06116C2}"/>
              </a:ext>
            </a:extLst>
          </p:cNvPr>
          <p:cNvSpPr txBox="1"/>
          <p:nvPr/>
        </p:nvSpPr>
        <p:spPr>
          <a:xfrm>
            <a:off x="556186" y="4478626"/>
            <a:ext cx="7497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highlight>
                  <a:srgbClr val="FFFF00"/>
                </a:highlight>
              </a:rPr>
              <a:t>Some already underway. What would we want to highlight as needing additional investment?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5366DC-1A68-924A-AA98-476EB4AE1E7F}"/>
              </a:ext>
            </a:extLst>
          </p:cNvPr>
          <p:cNvSpPr txBox="1"/>
          <p:nvPr/>
        </p:nvSpPr>
        <p:spPr>
          <a:xfrm>
            <a:off x="5394035" y="4866906"/>
            <a:ext cx="2454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I = immediate.   M = mid.   L = long-term</a:t>
            </a:r>
          </a:p>
        </p:txBody>
      </p:sp>
    </p:spTree>
    <p:extLst>
      <p:ext uri="{BB962C8B-B14F-4D97-AF65-F5344CB8AC3E}">
        <p14:creationId xmlns:p14="http://schemas.microsoft.com/office/powerpoint/2010/main" val="3212631272"/>
      </p:ext>
    </p:extLst>
  </p:cSld>
  <p:clrMapOvr>
    <a:masterClrMapping/>
  </p:clrMapOvr>
</p:sld>
</file>

<file path=ppt/theme/theme1.xml><?xml version="1.0" encoding="utf-8"?>
<a:theme xmlns:a="http://schemas.openxmlformats.org/drawingml/2006/main" name="1_Biogen_Blue Bar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6144424-8200-C442-8661-E4EA0E6ABB67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F28390DE89C34297F6AF1C08495EBF" ma:contentTypeVersion="11" ma:contentTypeDescription="Create a new document." ma:contentTypeScope="" ma:versionID="26f66dcbba580004d1b01a58a5fb432d">
  <xsd:schema xmlns:xsd="http://www.w3.org/2001/XMLSchema" xmlns:xs="http://www.w3.org/2001/XMLSchema" xmlns:p="http://schemas.microsoft.com/office/2006/metadata/properties" xmlns:ns2="265faf00-b973-4ba7-bcd2-fde6930e684d" xmlns:ns3="5dcc2b05-cac9-4004-8097-6262a65eab0d" targetNamespace="http://schemas.microsoft.com/office/2006/metadata/properties" ma:root="true" ma:fieldsID="0a838c0cc6cb763a0bd18b1631df2646" ns2:_="" ns3:_="">
    <xsd:import namespace="265faf00-b973-4ba7-bcd2-fde6930e684d"/>
    <xsd:import namespace="5dcc2b05-cac9-4004-8097-6262a65eab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5faf00-b973-4ba7-bcd2-fde6930e68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c2b05-cac9-4004-8097-6262a65eab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dcc2b05-cac9-4004-8097-6262a65eab0d">
      <UserInfo>
        <DisplayName>Natacha Gassenbach</DisplayName>
        <AccountId>27</AccountId>
        <AccountType/>
      </UserInfo>
      <UserInfo>
        <DisplayName>Megan McLaughlin</DisplayName>
        <AccountId>26</AccountId>
        <AccountType/>
      </UserInfo>
      <UserInfo>
        <DisplayName>Matt Calistri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8506422-63E3-49E2-9415-315F4041B3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5faf00-b973-4ba7-bcd2-fde6930e684d"/>
    <ds:schemaRef ds:uri="5dcc2b05-cac9-4004-8097-6262a65ea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ECB97A-644B-4CB0-988F-DB5C7D6854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93FC5A-770B-4E8C-9E4C-061B8C3CCF8E}">
  <ds:schemaRefs>
    <ds:schemaRef ds:uri="265faf00-b973-4ba7-bcd2-fde6930e684d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5dcc2b05-cac9-4004-8097-6262a65eab0d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14466</TotalTime>
  <Words>1044</Words>
  <Application>Microsoft Office PowerPoint</Application>
  <PresentationFormat>On-screen Show (16:9)</PresentationFormat>
  <Paragraphs>573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System Font Regular</vt:lpstr>
      <vt:lpstr>Arial</vt:lpstr>
      <vt:lpstr>Calibri</vt:lpstr>
      <vt:lpstr>Century Gothic</vt:lpstr>
      <vt:lpstr>1_Biogen_Blue Bar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Goal: Construct a database of altered splicing events upon compound treatments, and streamline the process</vt:lpstr>
      <vt:lpstr>Construct a database of altered splicing events upon compound treatments, and streamline the process: Ask</vt:lpstr>
      <vt:lpstr>Construct a database of altered splicing events upon compound treatments, and streamline the process: Ask – supplementary slide</vt:lpstr>
      <vt:lpstr>Focusing capabilities for potential buildout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New Slide Template</dc:title>
  <dc:creator>Waris Pramono</dc:creator>
  <cp:lastModifiedBy>Dann Huh</cp:lastModifiedBy>
  <cp:revision>129</cp:revision>
  <cp:lastPrinted>2020-07-24T12:55:32Z</cp:lastPrinted>
  <dcterms:created xsi:type="dcterms:W3CDTF">2020-07-11T02:49:54Z</dcterms:created>
  <dcterms:modified xsi:type="dcterms:W3CDTF">2022-04-29T17:18:51Z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0x01010076F28390DE89C34297F6AF1C08495EBF</vt:lpwstr>
  </property>
  <property fmtid="{D5CDD505-2E9C-101B-9397-08002B2CF9AE}" pid="3" name="AuthorIds_UIVersion_1536">
    <vt:lpwstr>15</vt:lpwstr>
  </property>
</Properties>
</file>